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69" r:id="rId3"/>
    <p:sldId id="270" r:id="rId4"/>
    <p:sldId id="293" r:id="rId5"/>
    <p:sldId id="271" r:id="rId6"/>
    <p:sldId id="294" r:id="rId7"/>
    <p:sldId id="295" r:id="rId8"/>
    <p:sldId id="272" r:id="rId9"/>
    <p:sldId id="273" r:id="rId10"/>
    <p:sldId id="274" r:id="rId11"/>
    <p:sldId id="275" r:id="rId12"/>
    <p:sldId id="297" r:id="rId13"/>
    <p:sldId id="301" r:id="rId14"/>
    <p:sldId id="298" r:id="rId15"/>
    <p:sldId id="299" r:id="rId16"/>
    <p:sldId id="300"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302" r:id="rId30"/>
    <p:sldId id="307" r:id="rId31"/>
    <p:sldId id="308" r:id="rId32"/>
    <p:sldId id="303" r:id="rId33"/>
    <p:sldId id="309" r:id="rId34"/>
    <p:sldId id="310" r:id="rId35"/>
    <p:sldId id="31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0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BBFB3-F6B2-4D99-ABF6-1AE547C1DA36}" type="datetimeFigureOut">
              <a:rPr lang="en-IN" smtClean="0"/>
              <a:t>02-10-2023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4AC0E1-DCB3-4F08-BC94-BE15B8D1D80F}" type="slidenum">
              <a:rPr lang="en-IN" smtClean="0"/>
              <a:t>‹#›</a:t>
            </a:fld>
            <a:endParaRPr lang="en-IN"/>
          </a:p>
        </p:txBody>
      </p:sp>
    </p:spTree>
    <p:extLst>
      <p:ext uri="{BB962C8B-B14F-4D97-AF65-F5344CB8AC3E}">
        <p14:creationId xmlns:p14="http://schemas.microsoft.com/office/powerpoint/2010/main" val="265937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37749-2680-4539-8D3A-AAADCADE72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0D525AA-C6B9-443B-B5DD-D200A9A039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195EBB5-62A3-462A-AC71-E396F4C19C31}"/>
              </a:ext>
            </a:extLst>
          </p:cNvPr>
          <p:cNvSpPr>
            <a:spLocks noGrp="1"/>
          </p:cNvSpPr>
          <p:nvPr>
            <p:ph type="dt" sz="half" idx="10"/>
          </p:nvPr>
        </p:nvSpPr>
        <p:spPr/>
        <p:txBody>
          <a:bodyPr/>
          <a:lstStyle/>
          <a:p>
            <a:fld id="{3A46AF27-CC40-4A95-A96C-84CFE708185D}" type="datetimeFigureOut">
              <a:rPr lang="en-IN" smtClean="0"/>
              <a:t>02-10-2023</a:t>
            </a:fld>
            <a:endParaRPr lang="en-IN"/>
          </a:p>
        </p:txBody>
      </p:sp>
      <p:sp>
        <p:nvSpPr>
          <p:cNvPr id="5" name="Footer Placeholder 4">
            <a:extLst>
              <a:ext uri="{FF2B5EF4-FFF2-40B4-BE49-F238E27FC236}">
                <a16:creationId xmlns:a16="http://schemas.microsoft.com/office/drawing/2014/main" id="{A389BF95-B111-4979-96E4-D0F164C8D5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BB34A3-79BE-405B-BB45-65B963CE92DB}"/>
              </a:ext>
            </a:extLst>
          </p:cNvPr>
          <p:cNvSpPr>
            <a:spLocks noGrp="1"/>
          </p:cNvSpPr>
          <p:nvPr>
            <p:ph type="sldNum" sz="quarter" idx="12"/>
          </p:nvPr>
        </p:nvSpPr>
        <p:spPr/>
        <p:txBody>
          <a:bodyPr/>
          <a:lstStyle/>
          <a:p>
            <a:fld id="{73CABA17-B97B-4E7E-AF4D-4C213063A7CF}" type="slidenum">
              <a:rPr lang="en-IN" smtClean="0"/>
              <a:t>‹#›</a:t>
            </a:fld>
            <a:endParaRPr lang="en-IN"/>
          </a:p>
        </p:txBody>
      </p:sp>
    </p:spTree>
    <p:extLst>
      <p:ext uri="{BB962C8B-B14F-4D97-AF65-F5344CB8AC3E}">
        <p14:creationId xmlns:p14="http://schemas.microsoft.com/office/powerpoint/2010/main" val="18649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27F3-DDF7-476C-BA21-8BEABC4C347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8A3374-29D0-4DA5-A308-2D85C50409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74ADD2-110F-4225-867C-8A4AECDC8A5D}"/>
              </a:ext>
            </a:extLst>
          </p:cNvPr>
          <p:cNvSpPr>
            <a:spLocks noGrp="1"/>
          </p:cNvSpPr>
          <p:nvPr>
            <p:ph type="dt" sz="half" idx="10"/>
          </p:nvPr>
        </p:nvSpPr>
        <p:spPr/>
        <p:txBody>
          <a:bodyPr/>
          <a:lstStyle/>
          <a:p>
            <a:fld id="{3A46AF27-CC40-4A95-A96C-84CFE708185D}" type="datetimeFigureOut">
              <a:rPr lang="en-IN" smtClean="0"/>
              <a:t>02-10-2023</a:t>
            </a:fld>
            <a:endParaRPr lang="en-IN"/>
          </a:p>
        </p:txBody>
      </p:sp>
      <p:sp>
        <p:nvSpPr>
          <p:cNvPr id="5" name="Footer Placeholder 4">
            <a:extLst>
              <a:ext uri="{FF2B5EF4-FFF2-40B4-BE49-F238E27FC236}">
                <a16:creationId xmlns:a16="http://schemas.microsoft.com/office/drawing/2014/main" id="{501B242E-7862-4E91-AF71-08A77D34D2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342EA3-2471-42FA-A6D7-F84343272B2E}"/>
              </a:ext>
            </a:extLst>
          </p:cNvPr>
          <p:cNvSpPr>
            <a:spLocks noGrp="1"/>
          </p:cNvSpPr>
          <p:nvPr>
            <p:ph type="sldNum" sz="quarter" idx="12"/>
          </p:nvPr>
        </p:nvSpPr>
        <p:spPr/>
        <p:txBody>
          <a:bodyPr/>
          <a:lstStyle/>
          <a:p>
            <a:fld id="{73CABA17-B97B-4E7E-AF4D-4C213063A7CF}" type="slidenum">
              <a:rPr lang="en-IN" smtClean="0"/>
              <a:t>‹#›</a:t>
            </a:fld>
            <a:endParaRPr lang="en-IN"/>
          </a:p>
        </p:txBody>
      </p:sp>
    </p:spTree>
    <p:extLst>
      <p:ext uri="{BB962C8B-B14F-4D97-AF65-F5344CB8AC3E}">
        <p14:creationId xmlns:p14="http://schemas.microsoft.com/office/powerpoint/2010/main" val="2581156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D57A78-1E65-4035-9EE9-A9026D9B13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63148F-469A-453B-9B14-553D20D15C5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5D6BBA-445D-48EC-8FEE-9EA72C6EC945}"/>
              </a:ext>
            </a:extLst>
          </p:cNvPr>
          <p:cNvSpPr>
            <a:spLocks noGrp="1"/>
          </p:cNvSpPr>
          <p:nvPr>
            <p:ph type="dt" sz="half" idx="10"/>
          </p:nvPr>
        </p:nvSpPr>
        <p:spPr/>
        <p:txBody>
          <a:bodyPr/>
          <a:lstStyle/>
          <a:p>
            <a:fld id="{3A46AF27-CC40-4A95-A96C-84CFE708185D}" type="datetimeFigureOut">
              <a:rPr lang="en-IN" smtClean="0"/>
              <a:t>02-10-2023</a:t>
            </a:fld>
            <a:endParaRPr lang="en-IN"/>
          </a:p>
        </p:txBody>
      </p:sp>
      <p:sp>
        <p:nvSpPr>
          <p:cNvPr id="5" name="Footer Placeholder 4">
            <a:extLst>
              <a:ext uri="{FF2B5EF4-FFF2-40B4-BE49-F238E27FC236}">
                <a16:creationId xmlns:a16="http://schemas.microsoft.com/office/drawing/2014/main" id="{F2E38049-5269-43A2-B550-6CBB7735E1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84671A-A9A7-4D00-A42F-0ADC8A96E2A4}"/>
              </a:ext>
            </a:extLst>
          </p:cNvPr>
          <p:cNvSpPr>
            <a:spLocks noGrp="1"/>
          </p:cNvSpPr>
          <p:nvPr>
            <p:ph type="sldNum" sz="quarter" idx="12"/>
          </p:nvPr>
        </p:nvSpPr>
        <p:spPr/>
        <p:txBody>
          <a:bodyPr/>
          <a:lstStyle/>
          <a:p>
            <a:fld id="{73CABA17-B97B-4E7E-AF4D-4C213063A7CF}" type="slidenum">
              <a:rPr lang="en-IN" smtClean="0"/>
              <a:t>‹#›</a:t>
            </a:fld>
            <a:endParaRPr lang="en-IN"/>
          </a:p>
        </p:txBody>
      </p:sp>
    </p:spTree>
    <p:extLst>
      <p:ext uri="{BB962C8B-B14F-4D97-AF65-F5344CB8AC3E}">
        <p14:creationId xmlns:p14="http://schemas.microsoft.com/office/powerpoint/2010/main" val="54043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2C69A-48A8-44AD-A64E-8C452A29BA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76F695-37A8-4E63-BF7D-CBA1AA53D1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8E53FA-5024-463C-897B-1E87119F0985}"/>
              </a:ext>
            </a:extLst>
          </p:cNvPr>
          <p:cNvSpPr>
            <a:spLocks noGrp="1"/>
          </p:cNvSpPr>
          <p:nvPr>
            <p:ph type="dt" sz="half" idx="10"/>
          </p:nvPr>
        </p:nvSpPr>
        <p:spPr/>
        <p:txBody>
          <a:bodyPr/>
          <a:lstStyle/>
          <a:p>
            <a:fld id="{3A46AF27-CC40-4A95-A96C-84CFE708185D}" type="datetimeFigureOut">
              <a:rPr lang="en-IN" smtClean="0"/>
              <a:t>02-10-2023</a:t>
            </a:fld>
            <a:endParaRPr lang="en-IN"/>
          </a:p>
        </p:txBody>
      </p:sp>
      <p:sp>
        <p:nvSpPr>
          <p:cNvPr id="5" name="Footer Placeholder 4">
            <a:extLst>
              <a:ext uri="{FF2B5EF4-FFF2-40B4-BE49-F238E27FC236}">
                <a16:creationId xmlns:a16="http://schemas.microsoft.com/office/drawing/2014/main" id="{207B5DC4-1697-43EB-BC14-0588EDCF2C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FBD369-6E14-49A6-882F-22A9EE1342C9}"/>
              </a:ext>
            </a:extLst>
          </p:cNvPr>
          <p:cNvSpPr>
            <a:spLocks noGrp="1"/>
          </p:cNvSpPr>
          <p:nvPr>
            <p:ph type="sldNum" sz="quarter" idx="12"/>
          </p:nvPr>
        </p:nvSpPr>
        <p:spPr/>
        <p:txBody>
          <a:bodyPr/>
          <a:lstStyle/>
          <a:p>
            <a:fld id="{73CABA17-B97B-4E7E-AF4D-4C213063A7CF}" type="slidenum">
              <a:rPr lang="en-IN" smtClean="0"/>
              <a:t>‹#›</a:t>
            </a:fld>
            <a:endParaRPr lang="en-IN"/>
          </a:p>
        </p:txBody>
      </p:sp>
    </p:spTree>
    <p:extLst>
      <p:ext uri="{BB962C8B-B14F-4D97-AF65-F5344CB8AC3E}">
        <p14:creationId xmlns:p14="http://schemas.microsoft.com/office/powerpoint/2010/main" val="13200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1AE5-5BD8-45E3-BFCC-D66F6A1331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08F3877-6C1A-4BBF-8C2E-037484FEE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C99AB8-134F-4E27-84D0-EA899F49ED13}"/>
              </a:ext>
            </a:extLst>
          </p:cNvPr>
          <p:cNvSpPr>
            <a:spLocks noGrp="1"/>
          </p:cNvSpPr>
          <p:nvPr>
            <p:ph type="dt" sz="half" idx="10"/>
          </p:nvPr>
        </p:nvSpPr>
        <p:spPr/>
        <p:txBody>
          <a:bodyPr/>
          <a:lstStyle/>
          <a:p>
            <a:fld id="{3A46AF27-CC40-4A95-A96C-84CFE708185D}" type="datetimeFigureOut">
              <a:rPr lang="en-IN" smtClean="0"/>
              <a:t>02-10-2023</a:t>
            </a:fld>
            <a:endParaRPr lang="en-IN"/>
          </a:p>
        </p:txBody>
      </p:sp>
      <p:sp>
        <p:nvSpPr>
          <p:cNvPr id="5" name="Footer Placeholder 4">
            <a:extLst>
              <a:ext uri="{FF2B5EF4-FFF2-40B4-BE49-F238E27FC236}">
                <a16:creationId xmlns:a16="http://schemas.microsoft.com/office/drawing/2014/main" id="{D43DF398-98AB-4DA7-8216-73A19855F4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9EA67E-7939-4C1F-9C75-8DB80C721DAD}"/>
              </a:ext>
            </a:extLst>
          </p:cNvPr>
          <p:cNvSpPr>
            <a:spLocks noGrp="1"/>
          </p:cNvSpPr>
          <p:nvPr>
            <p:ph type="sldNum" sz="quarter" idx="12"/>
          </p:nvPr>
        </p:nvSpPr>
        <p:spPr/>
        <p:txBody>
          <a:bodyPr/>
          <a:lstStyle/>
          <a:p>
            <a:fld id="{73CABA17-B97B-4E7E-AF4D-4C213063A7CF}" type="slidenum">
              <a:rPr lang="en-IN" smtClean="0"/>
              <a:t>‹#›</a:t>
            </a:fld>
            <a:endParaRPr lang="en-IN"/>
          </a:p>
        </p:txBody>
      </p:sp>
    </p:spTree>
    <p:extLst>
      <p:ext uri="{BB962C8B-B14F-4D97-AF65-F5344CB8AC3E}">
        <p14:creationId xmlns:p14="http://schemas.microsoft.com/office/powerpoint/2010/main" val="381874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1F44-A52E-43ED-9DBB-C16F5DE6F0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CE1EEE-0F3B-4B6C-86E1-703F75C8EF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15C93E-D261-4101-8914-B1F9001E24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C64778A-200D-4CE5-9680-000B47C7B50F}"/>
              </a:ext>
            </a:extLst>
          </p:cNvPr>
          <p:cNvSpPr>
            <a:spLocks noGrp="1"/>
          </p:cNvSpPr>
          <p:nvPr>
            <p:ph type="dt" sz="half" idx="10"/>
          </p:nvPr>
        </p:nvSpPr>
        <p:spPr/>
        <p:txBody>
          <a:bodyPr/>
          <a:lstStyle/>
          <a:p>
            <a:fld id="{3A46AF27-CC40-4A95-A96C-84CFE708185D}" type="datetimeFigureOut">
              <a:rPr lang="en-IN" smtClean="0"/>
              <a:t>02-10-2023</a:t>
            </a:fld>
            <a:endParaRPr lang="en-IN"/>
          </a:p>
        </p:txBody>
      </p:sp>
      <p:sp>
        <p:nvSpPr>
          <p:cNvPr id="6" name="Footer Placeholder 5">
            <a:extLst>
              <a:ext uri="{FF2B5EF4-FFF2-40B4-BE49-F238E27FC236}">
                <a16:creationId xmlns:a16="http://schemas.microsoft.com/office/drawing/2014/main" id="{36F7E284-614E-49F9-B5C9-D35390CD8C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A9E02A-850D-45D7-9846-68DA7623E438}"/>
              </a:ext>
            </a:extLst>
          </p:cNvPr>
          <p:cNvSpPr>
            <a:spLocks noGrp="1"/>
          </p:cNvSpPr>
          <p:nvPr>
            <p:ph type="sldNum" sz="quarter" idx="12"/>
          </p:nvPr>
        </p:nvSpPr>
        <p:spPr/>
        <p:txBody>
          <a:bodyPr/>
          <a:lstStyle/>
          <a:p>
            <a:fld id="{73CABA17-B97B-4E7E-AF4D-4C213063A7CF}" type="slidenum">
              <a:rPr lang="en-IN" smtClean="0"/>
              <a:t>‹#›</a:t>
            </a:fld>
            <a:endParaRPr lang="en-IN"/>
          </a:p>
        </p:txBody>
      </p:sp>
    </p:spTree>
    <p:extLst>
      <p:ext uri="{BB962C8B-B14F-4D97-AF65-F5344CB8AC3E}">
        <p14:creationId xmlns:p14="http://schemas.microsoft.com/office/powerpoint/2010/main" val="3829319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594F-6D6A-4593-A4E3-40C33436F2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D0DE5E-4ACD-4A8F-A199-42E8BB026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1B8E289-DA48-4080-B62C-E687CCE5134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85846F-DB26-4792-8294-B7FA2C942B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F4E2D7-295D-4713-8C34-4B6847B005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1AEB6E-7072-4EF3-BD3C-9028005B3AD0}"/>
              </a:ext>
            </a:extLst>
          </p:cNvPr>
          <p:cNvSpPr>
            <a:spLocks noGrp="1"/>
          </p:cNvSpPr>
          <p:nvPr>
            <p:ph type="dt" sz="half" idx="10"/>
          </p:nvPr>
        </p:nvSpPr>
        <p:spPr/>
        <p:txBody>
          <a:bodyPr/>
          <a:lstStyle/>
          <a:p>
            <a:fld id="{3A46AF27-CC40-4A95-A96C-84CFE708185D}" type="datetimeFigureOut">
              <a:rPr lang="en-IN" smtClean="0"/>
              <a:t>02-10-2023</a:t>
            </a:fld>
            <a:endParaRPr lang="en-IN"/>
          </a:p>
        </p:txBody>
      </p:sp>
      <p:sp>
        <p:nvSpPr>
          <p:cNvPr id="8" name="Footer Placeholder 7">
            <a:extLst>
              <a:ext uri="{FF2B5EF4-FFF2-40B4-BE49-F238E27FC236}">
                <a16:creationId xmlns:a16="http://schemas.microsoft.com/office/drawing/2014/main" id="{E88FDFD4-3EB0-4E05-BAF9-C1CC32F7C3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ADA37C8-78B5-4269-B4E4-13C07EFC0C15}"/>
              </a:ext>
            </a:extLst>
          </p:cNvPr>
          <p:cNvSpPr>
            <a:spLocks noGrp="1"/>
          </p:cNvSpPr>
          <p:nvPr>
            <p:ph type="sldNum" sz="quarter" idx="12"/>
          </p:nvPr>
        </p:nvSpPr>
        <p:spPr/>
        <p:txBody>
          <a:bodyPr/>
          <a:lstStyle/>
          <a:p>
            <a:fld id="{73CABA17-B97B-4E7E-AF4D-4C213063A7CF}" type="slidenum">
              <a:rPr lang="en-IN" smtClean="0"/>
              <a:t>‹#›</a:t>
            </a:fld>
            <a:endParaRPr lang="en-IN"/>
          </a:p>
        </p:txBody>
      </p:sp>
    </p:spTree>
    <p:extLst>
      <p:ext uri="{BB962C8B-B14F-4D97-AF65-F5344CB8AC3E}">
        <p14:creationId xmlns:p14="http://schemas.microsoft.com/office/powerpoint/2010/main" val="231285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FD49-BADF-4D1E-9F60-EADDA00C326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E24661-7A67-4307-93E5-DE543640A9A0}"/>
              </a:ext>
            </a:extLst>
          </p:cNvPr>
          <p:cNvSpPr>
            <a:spLocks noGrp="1"/>
          </p:cNvSpPr>
          <p:nvPr>
            <p:ph type="dt" sz="half" idx="10"/>
          </p:nvPr>
        </p:nvSpPr>
        <p:spPr/>
        <p:txBody>
          <a:bodyPr/>
          <a:lstStyle/>
          <a:p>
            <a:fld id="{3A46AF27-CC40-4A95-A96C-84CFE708185D}" type="datetimeFigureOut">
              <a:rPr lang="en-IN" smtClean="0"/>
              <a:t>02-10-2023</a:t>
            </a:fld>
            <a:endParaRPr lang="en-IN"/>
          </a:p>
        </p:txBody>
      </p:sp>
      <p:sp>
        <p:nvSpPr>
          <p:cNvPr id="4" name="Footer Placeholder 3">
            <a:extLst>
              <a:ext uri="{FF2B5EF4-FFF2-40B4-BE49-F238E27FC236}">
                <a16:creationId xmlns:a16="http://schemas.microsoft.com/office/drawing/2014/main" id="{CF8F2401-986A-4DF4-A9F0-26D06CDC70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AE16DD1-B83C-4D3C-8C55-7D1918E9C12E}"/>
              </a:ext>
            </a:extLst>
          </p:cNvPr>
          <p:cNvSpPr>
            <a:spLocks noGrp="1"/>
          </p:cNvSpPr>
          <p:nvPr>
            <p:ph type="sldNum" sz="quarter" idx="12"/>
          </p:nvPr>
        </p:nvSpPr>
        <p:spPr/>
        <p:txBody>
          <a:bodyPr/>
          <a:lstStyle/>
          <a:p>
            <a:fld id="{73CABA17-B97B-4E7E-AF4D-4C213063A7CF}" type="slidenum">
              <a:rPr lang="en-IN" smtClean="0"/>
              <a:t>‹#›</a:t>
            </a:fld>
            <a:endParaRPr lang="en-IN"/>
          </a:p>
        </p:txBody>
      </p:sp>
    </p:spTree>
    <p:extLst>
      <p:ext uri="{BB962C8B-B14F-4D97-AF65-F5344CB8AC3E}">
        <p14:creationId xmlns:p14="http://schemas.microsoft.com/office/powerpoint/2010/main" val="240428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9AE847-8460-4432-885C-FB53BF8EF628}"/>
              </a:ext>
            </a:extLst>
          </p:cNvPr>
          <p:cNvSpPr>
            <a:spLocks noGrp="1"/>
          </p:cNvSpPr>
          <p:nvPr>
            <p:ph type="dt" sz="half" idx="10"/>
          </p:nvPr>
        </p:nvSpPr>
        <p:spPr/>
        <p:txBody>
          <a:bodyPr/>
          <a:lstStyle/>
          <a:p>
            <a:fld id="{3A46AF27-CC40-4A95-A96C-84CFE708185D}" type="datetimeFigureOut">
              <a:rPr lang="en-IN" smtClean="0"/>
              <a:t>02-10-2023</a:t>
            </a:fld>
            <a:endParaRPr lang="en-IN"/>
          </a:p>
        </p:txBody>
      </p:sp>
      <p:sp>
        <p:nvSpPr>
          <p:cNvPr id="3" name="Footer Placeholder 2">
            <a:extLst>
              <a:ext uri="{FF2B5EF4-FFF2-40B4-BE49-F238E27FC236}">
                <a16:creationId xmlns:a16="http://schemas.microsoft.com/office/drawing/2014/main" id="{87B41DAB-993B-46D3-A21A-F002F283C38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A4A68C-8B5F-447E-97C8-56F8A0725352}"/>
              </a:ext>
            </a:extLst>
          </p:cNvPr>
          <p:cNvSpPr>
            <a:spLocks noGrp="1"/>
          </p:cNvSpPr>
          <p:nvPr>
            <p:ph type="sldNum" sz="quarter" idx="12"/>
          </p:nvPr>
        </p:nvSpPr>
        <p:spPr/>
        <p:txBody>
          <a:bodyPr/>
          <a:lstStyle/>
          <a:p>
            <a:fld id="{73CABA17-B97B-4E7E-AF4D-4C213063A7CF}" type="slidenum">
              <a:rPr lang="en-IN" smtClean="0"/>
              <a:t>‹#›</a:t>
            </a:fld>
            <a:endParaRPr lang="en-IN"/>
          </a:p>
        </p:txBody>
      </p:sp>
    </p:spTree>
    <p:extLst>
      <p:ext uri="{BB962C8B-B14F-4D97-AF65-F5344CB8AC3E}">
        <p14:creationId xmlns:p14="http://schemas.microsoft.com/office/powerpoint/2010/main" val="328226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CD2B1-B63F-466B-96CA-62B14CB15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0410F3-737A-428C-8A3C-2744DAC4A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D4F834B-0C00-4E90-A34C-FB41F6857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66F8DA-F145-4792-B0EE-C558A5DFD700}"/>
              </a:ext>
            </a:extLst>
          </p:cNvPr>
          <p:cNvSpPr>
            <a:spLocks noGrp="1"/>
          </p:cNvSpPr>
          <p:nvPr>
            <p:ph type="dt" sz="half" idx="10"/>
          </p:nvPr>
        </p:nvSpPr>
        <p:spPr/>
        <p:txBody>
          <a:bodyPr/>
          <a:lstStyle/>
          <a:p>
            <a:fld id="{3A46AF27-CC40-4A95-A96C-84CFE708185D}" type="datetimeFigureOut">
              <a:rPr lang="en-IN" smtClean="0"/>
              <a:t>02-10-2023</a:t>
            </a:fld>
            <a:endParaRPr lang="en-IN"/>
          </a:p>
        </p:txBody>
      </p:sp>
      <p:sp>
        <p:nvSpPr>
          <p:cNvPr id="6" name="Footer Placeholder 5">
            <a:extLst>
              <a:ext uri="{FF2B5EF4-FFF2-40B4-BE49-F238E27FC236}">
                <a16:creationId xmlns:a16="http://schemas.microsoft.com/office/drawing/2014/main" id="{934AAB89-5E6F-45EB-895A-6BE3A48746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C73C05-553A-45CC-87F3-605A1FF90770}"/>
              </a:ext>
            </a:extLst>
          </p:cNvPr>
          <p:cNvSpPr>
            <a:spLocks noGrp="1"/>
          </p:cNvSpPr>
          <p:nvPr>
            <p:ph type="sldNum" sz="quarter" idx="12"/>
          </p:nvPr>
        </p:nvSpPr>
        <p:spPr/>
        <p:txBody>
          <a:bodyPr/>
          <a:lstStyle/>
          <a:p>
            <a:fld id="{73CABA17-B97B-4E7E-AF4D-4C213063A7CF}" type="slidenum">
              <a:rPr lang="en-IN" smtClean="0"/>
              <a:t>‹#›</a:t>
            </a:fld>
            <a:endParaRPr lang="en-IN"/>
          </a:p>
        </p:txBody>
      </p:sp>
    </p:spTree>
    <p:extLst>
      <p:ext uri="{BB962C8B-B14F-4D97-AF65-F5344CB8AC3E}">
        <p14:creationId xmlns:p14="http://schemas.microsoft.com/office/powerpoint/2010/main" val="182868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3B88-5C92-4AF6-8674-174EA10125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47F8834-84A1-47B1-85D5-1BFEC370B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58E7F1D-7347-4850-8DF1-6A428051E8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F624C5-BCB5-48BE-A766-33894CE86370}"/>
              </a:ext>
            </a:extLst>
          </p:cNvPr>
          <p:cNvSpPr>
            <a:spLocks noGrp="1"/>
          </p:cNvSpPr>
          <p:nvPr>
            <p:ph type="dt" sz="half" idx="10"/>
          </p:nvPr>
        </p:nvSpPr>
        <p:spPr/>
        <p:txBody>
          <a:bodyPr/>
          <a:lstStyle/>
          <a:p>
            <a:fld id="{3A46AF27-CC40-4A95-A96C-84CFE708185D}" type="datetimeFigureOut">
              <a:rPr lang="en-IN" smtClean="0"/>
              <a:t>02-10-2023</a:t>
            </a:fld>
            <a:endParaRPr lang="en-IN"/>
          </a:p>
        </p:txBody>
      </p:sp>
      <p:sp>
        <p:nvSpPr>
          <p:cNvPr id="6" name="Footer Placeholder 5">
            <a:extLst>
              <a:ext uri="{FF2B5EF4-FFF2-40B4-BE49-F238E27FC236}">
                <a16:creationId xmlns:a16="http://schemas.microsoft.com/office/drawing/2014/main" id="{80247961-3EE1-4FDB-B1A0-975504660C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828CA6-1B5A-43B3-8074-95CAC03A0599}"/>
              </a:ext>
            </a:extLst>
          </p:cNvPr>
          <p:cNvSpPr>
            <a:spLocks noGrp="1"/>
          </p:cNvSpPr>
          <p:nvPr>
            <p:ph type="sldNum" sz="quarter" idx="12"/>
          </p:nvPr>
        </p:nvSpPr>
        <p:spPr/>
        <p:txBody>
          <a:bodyPr/>
          <a:lstStyle/>
          <a:p>
            <a:fld id="{73CABA17-B97B-4E7E-AF4D-4C213063A7CF}" type="slidenum">
              <a:rPr lang="en-IN" smtClean="0"/>
              <a:t>‹#›</a:t>
            </a:fld>
            <a:endParaRPr lang="en-IN"/>
          </a:p>
        </p:txBody>
      </p:sp>
    </p:spTree>
    <p:extLst>
      <p:ext uri="{BB962C8B-B14F-4D97-AF65-F5344CB8AC3E}">
        <p14:creationId xmlns:p14="http://schemas.microsoft.com/office/powerpoint/2010/main" val="1527273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0E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CF750D-256B-40DD-A809-BB317D5E26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9F1DC5-4816-4E62-8824-D83F7F2E75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CA36FC-C044-41DA-B629-F0C6432C74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46AF27-CC40-4A95-A96C-84CFE708185D}" type="datetimeFigureOut">
              <a:rPr lang="en-IN" smtClean="0"/>
              <a:t>02-10-2023</a:t>
            </a:fld>
            <a:endParaRPr lang="en-IN"/>
          </a:p>
        </p:txBody>
      </p:sp>
      <p:sp>
        <p:nvSpPr>
          <p:cNvPr id="5" name="Footer Placeholder 4">
            <a:extLst>
              <a:ext uri="{FF2B5EF4-FFF2-40B4-BE49-F238E27FC236}">
                <a16:creationId xmlns:a16="http://schemas.microsoft.com/office/drawing/2014/main" id="{913AF69B-829B-4A0D-8F4B-35F4CE5F1B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008A133-6B06-4E8A-88FA-C63A55ADB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CABA17-B97B-4E7E-AF4D-4C213063A7CF}" type="slidenum">
              <a:rPr lang="en-IN" smtClean="0"/>
              <a:t>‹#›</a:t>
            </a:fld>
            <a:endParaRPr lang="en-IN"/>
          </a:p>
        </p:txBody>
      </p:sp>
    </p:spTree>
    <p:extLst>
      <p:ext uri="{BB962C8B-B14F-4D97-AF65-F5344CB8AC3E}">
        <p14:creationId xmlns:p14="http://schemas.microsoft.com/office/powerpoint/2010/main" val="459240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tmp"/><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0.tmp"/><Relationship Id="rId3" Type="http://schemas.openxmlformats.org/officeDocument/2006/relationships/image" Target="../media/image3.svg"/><Relationship Id="rId7" Type="http://schemas.openxmlformats.org/officeDocument/2006/relationships/image" Target="../media/image39.tm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tmp"/><Relationship Id="rId5" Type="http://schemas.openxmlformats.org/officeDocument/2006/relationships/image" Target="../media/image37.tmp"/><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tmp"/><Relationship Id="rId7" Type="http://schemas.openxmlformats.org/officeDocument/2006/relationships/image" Target="../media/image13.png"/><Relationship Id="rId2" Type="http://schemas.openxmlformats.org/officeDocument/2006/relationships/image" Target="../media/image8.tmp"/><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tmp"/><Relationship Id="rId4" Type="http://schemas.openxmlformats.org/officeDocument/2006/relationships/image" Target="../media/image10.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C80FD2-C57D-4A6F-82C6-9897428A71E6}"/>
              </a:ext>
            </a:extLst>
          </p:cNvPr>
          <p:cNvSpPr/>
          <p:nvPr/>
        </p:nvSpPr>
        <p:spPr>
          <a:xfrm>
            <a:off x="104775" y="2434709"/>
            <a:ext cx="7702430" cy="923330"/>
          </a:xfrm>
          <a:prstGeom prst="rect">
            <a:avLst/>
          </a:prstGeom>
        </p:spPr>
        <p:txBody>
          <a:bodyPr wrap="none">
            <a:spAutoFit/>
          </a:bodyPr>
          <a:lstStyle/>
          <a:p>
            <a:r>
              <a:rPr lang="en-IN" sz="5400" dirty="0">
                <a:solidFill>
                  <a:schemeClr val="accent2">
                    <a:lumMod val="75000"/>
                  </a:schemeClr>
                </a:solidFill>
              </a:rPr>
              <a:t>Telangana Growth Analysis</a:t>
            </a:r>
          </a:p>
        </p:txBody>
      </p:sp>
      <p:pic>
        <p:nvPicPr>
          <p:cNvPr id="9" name="Picture 8">
            <a:extLst>
              <a:ext uri="{FF2B5EF4-FFF2-40B4-BE49-F238E27FC236}">
                <a16:creationId xmlns:a16="http://schemas.microsoft.com/office/drawing/2014/main" id="{BFC4E3B4-BD9C-4D30-9FA0-E0079613B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819" y="1852673"/>
            <a:ext cx="4366406" cy="4435715"/>
          </a:xfrm>
          <a:prstGeom prst="rect">
            <a:avLst/>
          </a:prstGeom>
        </p:spPr>
      </p:pic>
      <p:pic>
        <p:nvPicPr>
          <p:cNvPr id="11" name="Graphic 10">
            <a:extLst>
              <a:ext uri="{FF2B5EF4-FFF2-40B4-BE49-F238E27FC236}">
                <a16:creationId xmlns:a16="http://schemas.microsoft.com/office/drawing/2014/main" id="{1CEAD624-21C3-413F-B59B-28077117B6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227" y="82036"/>
            <a:ext cx="1770638" cy="1770638"/>
          </a:xfrm>
          <a:prstGeom prst="rect">
            <a:avLst/>
          </a:prstGeom>
        </p:spPr>
      </p:pic>
      <p:pic>
        <p:nvPicPr>
          <p:cNvPr id="13" name="Picture 12">
            <a:extLst>
              <a:ext uri="{FF2B5EF4-FFF2-40B4-BE49-F238E27FC236}">
                <a16:creationId xmlns:a16="http://schemas.microsoft.com/office/drawing/2014/main" id="{15474E37-FB32-49AD-90D1-FB2B614B00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0822" y="162492"/>
            <a:ext cx="1609725" cy="1609725"/>
          </a:xfrm>
          <a:prstGeom prst="rect">
            <a:avLst/>
          </a:prstGeom>
        </p:spPr>
      </p:pic>
      <p:sp>
        <p:nvSpPr>
          <p:cNvPr id="16" name="TextBox 15">
            <a:extLst>
              <a:ext uri="{FF2B5EF4-FFF2-40B4-BE49-F238E27FC236}">
                <a16:creationId xmlns:a16="http://schemas.microsoft.com/office/drawing/2014/main" id="{DF95D70B-3D90-43B1-A6F4-AFC2A973DBEA}"/>
              </a:ext>
            </a:extLst>
          </p:cNvPr>
          <p:cNvSpPr txBox="1"/>
          <p:nvPr/>
        </p:nvSpPr>
        <p:spPr>
          <a:xfrm>
            <a:off x="276227" y="5934670"/>
            <a:ext cx="3359727" cy="923330"/>
          </a:xfrm>
          <a:prstGeom prst="rect">
            <a:avLst/>
          </a:prstGeom>
          <a:noFill/>
        </p:spPr>
        <p:txBody>
          <a:bodyPr wrap="square" rtlCol="0">
            <a:spAutoFit/>
          </a:bodyPr>
          <a:lstStyle/>
          <a:p>
            <a:r>
              <a:rPr lang="en-IN" dirty="0"/>
              <a:t>CREATED BY</a:t>
            </a:r>
            <a:br>
              <a:rPr lang="en-IN" dirty="0"/>
            </a:br>
            <a:br>
              <a:rPr lang="en-IN" b="1" dirty="0"/>
            </a:br>
            <a:r>
              <a:rPr lang="en-IN" b="1" dirty="0"/>
              <a:t>VENKAT ROHITH KANDULA</a:t>
            </a:r>
          </a:p>
        </p:txBody>
      </p:sp>
      <p:sp>
        <p:nvSpPr>
          <p:cNvPr id="17" name="Rectangle: Rounded Corners 16">
            <a:extLst>
              <a:ext uri="{FF2B5EF4-FFF2-40B4-BE49-F238E27FC236}">
                <a16:creationId xmlns:a16="http://schemas.microsoft.com/office/drawing/2014/main" id="{C8212626-4B22-4F50-AAF7-F66744C872A8}"/>
              </a:ext>
            </a:extLst>
          </p:cNvPr>
          <p:cNvSpPr/>
          <p:nvPr/>
        </p:nvSpPr>
        <p:spPr>
          <a:xfrm>
            <a:off x="104775" y="3415755"/>
            <a:ext cx="7524750" cy="8420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17DF1CFB-5188-45BF-AAAB-51C3210C564B}"/>
              </a:ext>
            </a:extLst>
          </p:cNvPr>
          <p:cNvSpPr txBox="1"/>
          <p:nvPr/>
        </p:nvSpPr>
        <p:spPr>
          <a:xfrm>
            <a:off x="104775" y="3649592"/>
            <a:ext cx="4366406" cy="1631216"/>
          </a:xfrm>
          <a:prstGeom prst="rect">
            <a:avLst/>
          </a:prstGeom>
          <a:noFill/>
        </p:spPr>
        <p:txBody>
          <a:bodyPr wrap="square" rtlCol="0">
            <a:spAutoFit/>
          </a:bodyPr>
          <a:lstStyle/>
          <a:p>
            <a:r>
              <a:rPr lang="en-IN" sz="2000" b="1" dirty="0">
                <a:solidFill>
                  <a:schemeClr val="tx1">
                    <a:lumMod val="75000"/>
                    <a:lumOff val="25000"/>
                  </a:schemeClr>
                </a:solidFill>
              </a:rPr>
              <a:t>Registration &amp; Stamps Department</a:t>
            </a:r>
            <a:br>
              <a:rPr lang="en-IN" sz="2000" b="1" dirty="0">
                <a:solidFill>
                  <a:schemeClr val="tx1">
                    <a:lumMod val="75000"/>
                    <a:lumOff val="25000"/>
                  </a:schemeClr>
                </a:solidFill>
              </a:rPr>
            </a:br>
            <a:br>
              <a:rPr lang="en-IN" sz="2000" b="1" dirty="0">
                <a:solidFill>
                  <a:schemeClr val="tx1">
                    <a:lumMod val="75000"/>
                    <a:lumOff val="25000"/>
                  </a:schemeClr>
                </a:solidFill>
              </a:rPr>
            </a:br>
            <a:r>
              <a:rPr lang="en-IN" sz="2000" b="1" dirty="0">
                <a:solidFill>
                  <a:schemeClr val="tx1">
                    <a:lumMod val="75000"/>
                    <a:lumOff val="25000"/>
                  </a:schemeClr>
                </a:solidFill>
              </a:rPr>
              <a:t>Transport Department</a:t>
            </a:r>
            <a:br>
              <a:rPr lang="en-IN" sz="2000" b="1" dirty="0">
                <a:solidFill>
                  <a:schemeClr val="tx1">
                    <a:lumMod val="75000"/>
                    <a:lumOff val="25000"/>
                  </a:schemeClr>
                </a:solidFill>
              </a:rPr>
            </a:br>
            <a:br>
              <a:rPr lang="en-IN" sz="2000" b="1" dirty="0">
                <a:solidFill>
                  <a:schemeClr val="tx1">
                    <a:lumMod val="75000"/>
                    <a:lumOff val="25000"/>
                  </a:schemeClr>
                </a:solidFill>
              </a:rPr>
            </a:br>
            <a:r>
              <a:rPr lang="en-IN" sz="2000" b="1" dirty="0">
                <a:solidFill>
                  <a:schemeClr val="tx1">
                    <a:lumMod val="75000"/>
                    <a:lumOff val="25000"/>
                  </a:schemeClr>
                </a:solidFill>
              </a:rPr>
              <a:t>TS - iPASS</a:t>
            </a:r>
          </a:p>
        </p:txBody>
      </p:sp>
      <p:pic>
        <p:nvPicPr>
          <p:cNvPr id="32" name="Picture 31">
            <a:extLst>
              <a:ext uri="{FF2B5EF4-FFF2-40B4-BE49-F238E27FC236}">
                <a16:creationId xmlns:a16="http://schemas.microsoft.com/office/drawing/2014/main" id="{F3230BC4-74ED-4776-AEE1-36021226B7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25" y="3649592"/>
            <a:ext cx="502545" cy="514606"/>
          </a:xfrm>
          <a:prstGeom prst="rect">
            <a:avLst/>
          </a:prstGeom>
        </p:spPr>
      </p:pic>
      <p:pic>
        <p:nvPicPr>
          <p:cNvPr id="34" name="Picture 33">
            <a:extLst>
              <a:ext uri="{FF2B5EF4-FFF2-40B4-BE49-F238E27FC236}">
                <a16:creationId xmlns:a16="http://schemas.microsoft.com/office/drawing/2014/main" id="{C65CAD23-8A0A-492D-A84D-668551DE3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4823" y="4227081"/>
            <a:ext cx="476238" cy="476238"/>
          </a:xfrm>
          <a:prstGeom prst="rect">
            <a:avLst/>
          </a:prstGeom>
        </p:spPr>
      </p:pic>
      <p:pic>
        <p:nvPicPr>
          <p:cNvPr id="36" name="Picture 35">
            <a:extLst>
              <a:ext uri="{FF2B5EF4-FFF2-40B4-BE49-F238E27FC236}">
                <a16:creationId xmlns:a16="http://schemas.microsoft.com/office/drawing/2014/main" id="{086B8F26-2562-42DA-8ECE-5763EB19D6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4700" y="4741687"/>
            <a:ext cx="539121" cy="539121"/>
          </a:xfrm>
          <a:prstGeom prst="rect">
            <a:avLst/>
          </a:prstGeom>
        </p:spPr>
      </p:pic>
    </p:spTree>
    <p:extLst>
      <p:ext uri="{BB962C8B-B14F-4D97-AF65-F5344CB8AC3E}">
        <p14:creationId xmlns:p14="http://schemas.microsoft.com/office/powerpoint/2010/main" val="1773608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87073-9566-40B8-A2A6-8AE6902875F3}"/>
              </a:ext>
            </a:extLst>
          </p:cNvPr>
          <p:cNvSpPr txBox="1"/>
          <p:nvPr/>
        </p:nvSpPr>
        <p:spPr>
          <a:xfrm>
            <a:off x="71120" y="162560"/>
            <a:ext cx="11998960" cy="923330"/>
          </a:xfrm>
          <a:prstGeom prst="rect">
            <a:avLst/>
          </a:prstGeom>
          <a:noFill/>
        </p:spPr>
        <p:txBody>
          <a:bodyPr wrap="square" rtlCol="0">
            <a:spAutoFit/>
          </a:bodyPr>
          <a:lstStyle/>
          <a:p>
            <a:r>
              <a:rPr lang="en-US" dirty="0"/>
              <a:t>3. Is there any alteration of the e-Stamp challan count and document registration count pattern since the implementation of </a:t>
            </a:r>
          </a:p>
          <a:p>
            <a:r>
              <a:rPr lang="en-US" dirty="0"/>
              <a:t>The e-Stamp challan? If so, what suggestions would you propose to the government? </a:t>
            </a:r>
          </a:p>
          <a:p>
            <a:endParaRPr lang="en-IN" dirty="0"/>
          </a:p>
        </p:txBody>
      </p:sp>
      <p:sp>
        <p:nvSpPr>
          <p:cNvPr id="6" name="TextBox 5">
            <a:extLst>
              <a:ext uri="{FF2B5EF4-FFF2-40B4-BE49-F238E27FC236}">
                <a16:creationId xmlns:a16="http://schemas.microsoft.com/office/drawing/2014/main" id="{738F8894-FCD3-4A0F-8261-C17ED6FFEBF1}"/>
              </a:ext>
            </a:extLst>
          </p:cNvPr>
          <p:cNvSpPr txBox="1"/>
          <p:nvPr/>
        </p:nvSpPr>
        <p:spPr>
          <a:xfrm>
            <a:off x="96520" y="5874482"/>
            <a:ext cx="11998960"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6">
                    <a:lumMod val="50000"/>
                  </a:schemeClr>
                </a:solidFill>
                <a:latin typeface="Proxinoma"/>
              </a:rPr>
              <a:t>Since the introduction of E-stamps, we've seen a higher usage of E-stamps compared to traditional document registrations.</a:t>
            </a:r>
          </a:p>
          <a:p>
            <a:pPr marL="285750" indent="-285750">
              <a:buFont typeface="Arial" panose="020B0604020202020204" pitchFamily="34" charset="0"/>
              <a:buChar char="•"/>
            </a:pPr>
            <a:r>
              <a:rPr lang="en-US" b="1" dirty="0">
                <a:solidFill>
                  <a:schemeClr val="accent6">
                    <a:lumMod val="50000"/>
                  </a:schemeClr>
                </a:solidFill>
                <a:latin typeface="Proxinoma"/>
              </a:rPr>
              <a:t>This is because the number of E-stamp challans needed per document varies based on the property's value.</a:t>
            </a:r>
            <a:br>
              <a:rPr lang="en-IN" b="1" dirty="0">
                <a:solidFill>
                  <a:schemeClr val="accent6">
                    <a:lumMod val="50000"/>
                  </a:schemeClr>
                </a:solidFill>
                <a:latin typeface="Proxinoma"/>
              </a:rPr>
            </a:br>
            <a:br>
              <a:rPr lang="en-IN" b="1" dirty="0">
                <a:solidFill>
                  <a:schemeClr val="accent6">
                    <a:lumMod val="50000"/>
                  </a:schemeClr>
                </a:solidFill>
                <a:latin typeface="Proxinoma"/>
              </a:rPr>
            </a:br>
            <a:endParaRPr lang="en-IN" b="1" dirty="0">
              <a:solidFill>
                <a:schemeClr val="accent6">
                  <a:lumMod val="50000"/>
                </a:schemeClr>
              </a:solidFill>
              <a:latin typeface="Proxinoma"/>
            </a:endParaRPr>
          </a:p>
        </p:txBody>
      </p:sp>
      <p:sp>
        <p:nvSpPr>
          <p:cNvPr id="7" name="TextBox 6">
            <a:extLst>
              <a:ext uri="{FF2B5EF4-FFF2-40B4-BE49-F238E27FC236}">
                <a16:creationId xmlns:a16="http://schemas.microsoft.com/office/drawing/2014/main" id="{CF5EFEC0-A94D-41A3-9960-1C862712A25C}"/>
              </a:ext>
            </a:extLst>
          </p:cNvPr>
          <p:cNvSpPr txBox="1"/>
          <p:nvPr/>
        </p:nvSpPr>
        <p:spPr>
          <a:xfrm>
            <a:off x="0" y="5201920"/>
            <a:ext cx="3037840" cy="923330"/>
          </a:xfrm>
          <a:prstGeom prst="rect">
            <a:avLst/>
          </a:prstGeom>
          <a:noFill/>
        </p:spPr>
        <p:txBody>
          <a:bodyPr wrap="square" rtlCol="0">
            <a:spAutoFit/>
          </a:bodyPr>
          <a:lstStyle/>
          <a:p>
            <a:r>
              <a:rPr lang="en-IN" sz="3600" b="1" u="sng" dirty="0">
                <a:latin typeface="Proxinoma"/>
              </a:rPr>
              <a:t>Insights:</a:t>
            </a:r>
          </a:p>
          <a:p>
            <a:endParaRPr lang="en-IN" dirty="0"/>
          </a:p>
        </p:txBody>
      </p:sp>
      <p:pic>
        <p:nvPicPr>
          <p:cNvPr id="9" name="Picture 8">
            <a:extLst>
              <a:ext uri="{FF2B5EF4-FFF2-40B4-BE49-F238E27FC236}">
                <a16:creationId xmlns:a16="http://schemas.microsoft.com/office/drawing/2014/main" id="{689A943C-B746-481D-8C1B-1ABA33D4A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103" y="864648"/>
            <a:ext cx="9328537" cy="4981773"/>
          </a:xfrm>
          <a:prstGeom prst="rect">
            <a:avLst/>
          </a:prstGeom>
        </p:spPr>
      </p:pic>
    </p:spTree>
    <p:extLst>
      <p:ext uri="{BB962C8B-B14F-4D97-AF65-F5344CB8AC3E}">
        <p14:creationId xmlns:p14="http://schemas.microsoft.com/office/powerpoint/2010/main" val="58330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56EC9A-7953-40B5-BD62-CB5FB0384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582" y="471101"/>
            <a:ext cx="5464698" cy="3552386"/>
          </a:xfrm>
          <a:prstGeom prst="rect">
            <a:avLst/>
          </a:prstGeom>
        </p:spPr>
      </p:pic>
      <p:sp>
        <p:nvSpPr>
          <p:cNvPr id="2" name="TextBox 1">
            <a:extLst>
              <a:ext uri="{FF2B5EF4-FFF2-40B4-BE49-F238E27FC236}">
                <a16:creationId xmlns:a16="http://schemas.microsoft.com/office/drawing/2014/main" id="{8B3FF3B8-35F5-4E2C-A99B-64EF9303DA3B}"/>
              </a:ext>
            </a:extLst>
          </p:cNvPr>
          <p:cNvSpPr txBox="1"/>
          <p:nvPr/>
        </p:nvSpPr>
        <p:spPr>
          <a:xfrm>
            <a:off x="118532" y="101601"/>
            <a:ext cx="12073467" cy="646331"/>
          </a:xfrm>
          <a:prstGeom prst="rect">
            <a:avLst/>
          </a:prstGeom>
          <a:noFill/>
        </p:spPr>
        <p:txBody>
          <a:bodyPr wrap="square" rtlCol="0">
            <a:spAutoFit/>
          </a:bodyPr>
          <a:lstStyle/>
          <a:p>
            <a:r>
              <a:rPr lang="en-IN" dirty="0">
                <a:latin typeface="Proxinoma"/>
              </a:rPr>
              <a:t>4. </a:t>
            </a:r>
            <a:r>
              <a:rPr lang="en-US" dirty="0">
                <a:latin typeface="Proxinoma"/>
              </a:rPr>
              <a:t>Categorize districts into three segments based on their stamp registration revenue generation during the fiscal year 2021 to 2022. </a:t>
            </a:r>
          </a:p>
        </p:txBody>
      </p:sp>
      <p:sp>
        <p:nvSpPr>
          <p:cNvPr id="13" name="TextBox 12">
            <a:extLst>
              <a:ext uri="{FF2B5EF4-FFF2-40B4-BE49-F238E27FC236}">
                <a16:creationId xmlns:a16="http://schemas.microsoft.com/office/drawing/2014/main" id="{059438DA-CD81-4235-AA41-779B14CF3167}"/>
              </a:ext>
            </a:extLst>
          </p:cNvPr>
          <p:cNvSpPr txBox="1"/>
          <p:nvPr/>
        </p:nvSpPr>
        <p:spPr>
          <a:xfrm>
            <a:off x="4636345" y="3894897"/>
            <a:ext cx="3037840" cy="923330"/>
          </a:xfrm>
          <a:prstGeom prst="rect">
            <a:avLst/>
          </a:prstGeom>
          <a:noFill/>
        </p:spPr>
        <p:txBody>
          <a:bodyPr wrap="square" rtlCol="0">
            <a:spAutoFit/>
          </a:bodyPr>
          <a:lstStyle/>
          <a:p>
            <a:r>
              <a:rPr lang="en-IN" sz="3600" b="1" u="sng" dirty="0">
                <a:latin typeface="Proxinoma"/>
              </a:rPr>
              <a:t>Insights:</a:t>
            </a:r>
          </a:p>
          <a:p>
            <a:endParaRPr lang="en-IN" dirty="0"/>
          </a:p>
        </p:txBody>
      </p:sp>
      <p:sp>
        <p:nvSpPr>
          <p:cNvPr id="14" name="TextBox 13">
            <a:extLst>
              <a:ext uri="{FF2B5EF4-FFF2-40B4-BE49-F238E27FC236}">
                <a16:creationId xmlns:a16="http://schemas.microsoft.com/office/drawing/2014/main" id="{C09E2007-8454-4954-BA6B-BF5F51600235}"/>
              </a:ext>
            </a:extLst>
          </p:cNvPr>
          <p:cNvSpPr txBox="1"/>
          <p:nvPr/>
        </p:nvSpPr>
        <p:spPr>
          <a:xfrm>
            <a:off x="4636345" y="4714240"/>
            <a:ext cx="7579360"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6">
                    <a:lumMod val="50000"/>
                  </a:schemeClr>
                </a:solidFill>
                <a:latin typeface="Proxinoma"/>
              </a:rPr>
              <a:t> High revenue: Districts in Hyderabad Metropolitan Region with over 8,000 crores.</a:t>
            </a:r>
          </a:p>
          <a:p>
            <a:pPr marL="285750" indent="-285750">
              <a:buFont typeface="Arial" panose="020B0604020202020204" pitchFamily="34" charset="0"/>
              <a:buChar char="•"/>
            </a:pPr>
            <a:r>
              <a:rPr lang="en-US" b="1" dirty="0">
                <a:solidFill>
                  <a:schemeClr val="accent6">
                    <a:lumMod val="50000"/>
                  </a:schemeClr>
                </a:solidFill>
                <a:latin typeface="Proxinoma"/>
              </a:rPr>
              <a:t> Medium revenue: Districts with revenue between 1,000 and 8,000 crores.</a:t>
            </a:r>
          </a:p>
          <a:p>
            <a:pPr marL="285750" indent="-285750">
              <a:buFont typeface="Arial" panose="020B0604020202020204" pitchFamily="34" charset="0"/>
              <a:buChar char="•"/>
            </a:pPr>
            <a:r>
              <a:rPr lang="en-US" b="1" dirty="0">
                <a:solidFill>
                  <a:schemeClr val="accent6">
                    <a:lumMod val="50000"/>
                  </a:schemeClr>
                </a:solidFill>
                <a:latin typeface="Proxinoma"/>
              </a:rPr>
              <a:t>Low revenue: Districts below 1,000 crores.</a:t>
            </a:r>
            <a:endParaRPr lang="en-IN" b="1" dirty="0">
              <a:solidFill>
                <a:schemeClr val="accent6">
                  <a:lumMod val="50000"/>
                </a:schemeClr>
              </a:solidFill>
              <a:latin typeface="Proxinoma"/>
            </a:endParaRPr>
          </a:p>
        </p:txBody>
      </p:sp>
      <p:pic>
        <p:nvPicPr>
          <p:cNvPr id="16" name="Picture 15">
            <a:extLst>
              <a:ext uri="{FF2B5EF4-FFF2-40B4-BE49-F238E27FC236}">
                <a16:creationId xmlns:a16="http://schemas.microsoft.com/office/drawing/2014/main" id="{E4611AB8-C194-46CE-A63B-FD2850E7919C}"/>
              </a:ext>
            </a:extLst>
          </p:cNvPr>
          <p:cNvPicPr>
            <a:picLocks noChangeAspect="1"/>
          </p:cNvPicPr>
          <p:nvPr/>
        </p:nvPicPr>
        <p:blipFill rotWithShape="1">
          <a:blip r:embed="rId3">
            <a:extLst>
              <a:ext uri="{28A0092B-C50C-407E-A947-70E740481C1C}">
                <a14:useLocalDpi xmlns:a14="http://schemas.microsoft.com/office/drawing/2010/main" val="0"/>
              </a:ext>
            </a:extLst>
          </a:blip>
          <a:srcRect l="3946" t="4807" r="4172"/>
          <a:stretch/>
        </p:blipFill>
        <p:spPr>
          <a:xfrm>
            <a:off x="94825" y="875225"/>
            <a:ext cx="4350754" cy="5444295"/>
          </a:xfrm>
          <a:prstGeom prst="rect">
            <a:avLst/>
          </a:prstGeom>
        </p:spPr>
      </p:pic>
    </p:spTree>
    <p:extLst>
      <p:ext uri="{BB962C8B-B14F-4D97-AF65-F5344CB8AC3E}">
        <p14:creationId xmlns:p14="http://schemas.microsoft.com/office/powerpoint/2010/main" val="541379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6944CB-0FFD-47E7-BFAB-93400BE57442}"/>
              </a:ext>
            </a:extLst>
          </p:cNvPr>
          <p:cNvSpPr txBox="1"/>
          <p:nvPr/>
        </p:nvSpPr>
        <p:spPr>
          <a:xfrm>
            <a:off x="518160" y="1686560"/>
            <a:ext cx="11602720" cy="2784737"/>
          </a:xfrm>
          <a:prstGeom prst="rect">
            <a:avLst/>
          </a:prstGeom>
          <a:noFill/>
        </p:spPr>
        <p:txBody>
          <a:bodyPr wrap="square" rtlCol="0">
            <a:spAutoFit/>
          </a:bodyPr>
          <a:lstStyle/>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It is a government agency that regulates and facilitates road transportation and road safety in Telangana, India.</a:t>
            </a:r>
          </a:p>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It enforces the Motor Vehicles Act and Rules, collects taxes and fees, issues driving licenses and certificates of fitness, and registers and permits vehicles.</a:t>
            </a:r>
          </a:p>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It promotes road safety and awareness among the public through various campaigns, programs, and initiatives.</a:t>
            </a:r>
          </a:p>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It provides various online services to citizens through its website and portal.</a:t>
            </a:r>
          </a:p>
        </p:txBody>
      </p:sp>
      <p:sp>
        <p:nvSpPr>
          <p:cNvPr id="4" name="Rectangle 3">
            <a:extLst>
              <a:ext uri="{FF2B5EF4-FFF2-40B4-BE49-F238E27FC236}">
                <a16:creationId xmlns:a16="http://schemas.microsoft.com/office/drawing/2014/main" id="{921F31DB-C01D-4E0C-AC35-5B40286DFB9F}"/>
              </a:ext>
            </a:extLst>
          </p:cNvPr>
          <p:cNvSpPr/>
          <p:nvPr/>
        </p:nvSpPr>
        <p:spPr>
          <a:xfrm>
            <a:off x="1478280" y="340062"/>
            <a:ext cx="9682479" cy="1015663"/>
          </a:xfrm>
          <a:prstGeom prst="rect">
            <a:avLst/>
          </a:prstGeom>
        </p:spPr>
        <p:txBody>
          <a:bodyPr wrap="square">
            <a:spAutoFit/>
          </a:bodyPr>
          <a:lstStyle/>
          <a:p>
            <a:pPr algn="ctr"/>
            <a:r>
              <a:rPr lang="en-IN" sz="6000" b="1" dirty="0">
                <a:solidFill>
                  <a:schemeClr val="accent2">
                    <a:lumMod val="75000"/>
                  </a:schemeClr>
                </a:solidFill>
              </a:rPr>
              <a:t>Transport Department</a:t>
            </a:r>
            <a:endParaRPr lang="en-IN" sz="6000" b="1" dirty="0"/>
          </a:p>
        </p:txBody>
      </p:sp>
    </p:spTree>
    <p:extLst>
      <p:ext uri="{BB962C8B-B14F-4D97-AF65-F5344CB8AC3E}">
        <p14:creationId xmlns:p14="http://schemas.microsoft.com/office/powerpoint/2010/main" val="354459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AE2E74-B425-430A-8024-1972165D7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20" y="700981"/>
            <a:ext cx="10607040" cy="5990754"/>
          </a:xfrm>
          <a:prstGeom prst="rect">
            <a:avLst/>
          </a:prstGeom>
        </p:spPr>
      </p:pic>
      <p:sp>
        <p:nvSpPr>
          <p:cNvPr id="4" name="Rectangle 3">
            <a:extLst>
              <a:ext uri="{FF2B5EF4-FFF2-40B4-BE49-F238E27FC236}">
                <a16:creationId xmlns:a16="http://schemas.microsoft.com/office/drawing/2014/main" id="{FE58BFF7-A789-47A2-90B5-8E8408E6313F}"/>
              </a:ext>
            </a:extLst>
          </p:cNvPr>
          <p:cNvSpPr/>
          <p:nvPr/>
        </p:nvSpPr>
        <p:spPr>
          <a:xfrm>
            <a:off x="1762759" y="-6905"/>
            <a:ext cx="8341361" cy="707886"/>
          </a:xfrm>
          <a:prstGeom prst="rect">
            <a:avLst/>
          </a:prstGeom>
        </p:spPr>
        <p:txBody>
          <a:bodyPr wrap="square">
            <a:spAutoFit/>
          </a:bodyPr>
          <a:lstStyle/>
          <a:p>
            <a:pPr algn="ctr"/>
            <a:r>
              <a:rPr lang="en-IN" sz="4000" b="1" dirty="0">
                <a:solidFill>
                  <a:schemeClr val="accent2">
                    <a:lumMod val="75000"/>
                  </a:schemeClr>
                </a:solidFill>
              </a:rPr>
              <a:t>Transport Dashboard</a:t>
            </a:r>
            <a:endParaRPr lang="en-IN" sz="4000" b="1" dirty="0"/>
          </a:p>
        </p:txBody>
      </p:sp>
    </p:spTree>
    <p:extLst>
      <p:ext uri="{BB962C8B-B14F-4D97-AF65-F5344CB8AC3E}">
        <p14:creationId xmlns:p14="http://schemas.microsoft.com/office/powerpoint/2010/main" val="1442276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EB2F9-C254-40E2-B5C9-8611D942A252}"/>
              </a:ext>
            </a:extLst>
          </p:cNvPr>
          <p:cNvSpPr txBox="1"/>
          <p:nvPr/>
        </p:nvSpPr>
        <p:spPr>
          <a:xfrm>
            <a:off x="203200" y="101600"/>
            <a:ext cx="11765280" cy="1200329"/>
          </a:xfrm>
          <a:prstGeom prst="rect">
            <a:avLst/>
          </a:prstGeom>
          <a:noFill/>
        </p:spPr>
        <p:txBody>
          <a:bodyPr wrap="square" rtlCol="0">
            <a:spAutoFit/>
          </a:bodyPr>
          <a:lstStyle/>
          <a:p>
            <a:r>
              <a:rPr lang="en-US" dirty="0">
                <a:latin typeface="Proxinoma"/>
              </a:rPr>
              <a:t>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 </a:t>
            </a:r>
          </a:p>
          <a:p>
            <a:endParaRPr lang="en-IN" dirty="0"/>
          </a:p>
        </p:txBody>
      </p:sp>
      <p:sp>
        <p:nvSpPr>
          <p:cNvPr id="5" name="TextBox 4">
            <a:extLst>
              <a:ext uri="{FF2B5EF4-FFF2-40B4-BE49-F238E27FC236}">
                <a16:creationId xmlns:a16="http://schemas.microsoft.com/office/drawing/2014/main" id="{24095A07-8AC9-4F75-B0E9-32BAC73FDA9F}"/>
              </a:ext>
            </a:extLst>
          </p:cNvPr>
          <p:cNvSpPr txBox="1"/>
          <p:nvPr/>
        </p:nvSpPr>
        <p:spPr>
          <a:xfrm>
            <a:off x="7010401" y="2439849"/>
            <a:ext cx="4958080" cy="3373359"/>
          </a:xfrm>
          <a:prstGeom prst="rect">
            <a:avLst/>
          </a:prstGeom>
          <a:noFill/>
        </p:spPr>
        <p:txBody>
          <a:bodyPr wrap="square" rtlCol="0">
            <a:spAutoFit/>
          </a:bodyPr>
          <a:lstStyle/>
          <a:p>
            <a:pPr>
              <a:lnSpc>
                <a:spcPct val="150000"/>
              </a:lnSpc>
            </a:pPr>
            <a:endParaRPr lang="en-US" dirty="0"/>
          </a:p>
          <a:p>
            <a:pPr marL="285750" indent="-285750">
              <a:lnSpc>
                <a:spcPct val="150000"/>
              </a:lnSpc>
              <a:buFont typeface="Arial" panose="020B0604020202020204" pitchFamily="34" charset="0"/>
              <a:buChar char="•"/>
            </a:pPr>
            <a:r>
              <a:rPr lang="en-US" b="1" dirty="0">
                <a:solidFill>
                  <a:schemeClr val="accent6">
                    <a:lumMod val="50000"/>
                  </a:schemeClr>
                </a:solidFill>
                <a:latin typeface="Proxinoma"/>
              </a:rPr>
              <a:t>October witnesses a spike in vehicle sales, driven by the popular Batakamma and Dasara festivals celebrated during this month, making it a preferred time for purchases.</a:t>
            </a:r>
          </a:p>
          <a:p>
            <a:pPr marL="285750" indent="-285750">
              <a:lnSpc>
                <a:spcPct val="150000"/>
              </a:lnSpc>
              <a:buFont typeface="Arial" panose="020B0604020202020204" pitchFamily="34" charset="0"/>
              <a:buChar char="•"/>
            </a:pPr>
            <a:r>
              <a:rPr lang="en-US" b="1" dirty="0">
                <a:solidFill>
                  <a:schemeClr val="accent6">
                    <a:lumMod val="50000"/>
                  </a:schemeClr>
                </a:solidFill>
                <a:latin typeface="Proxinoma"/>
              </a:rPr>
              <a:t> In contrast, April and May experience reduced vehicle sales due to the summer weather and high temperature</a:t>
            </a:r>
            <a:r>
              <a:rPr lang="en-US" dirty="0"/>
              <a:t>s.</a:t>
            </a:r>
            <a:endParaRPr lang="en-IN" dirty="0"/>
          </a:p>
        </p:txBody>
      </p:sp>
      <p:sp>
        <p:nvSpPr>
          <p:cNvPr id="7" name="TextBox 6">
            <a:extLst>
              <a:ext uri="{FF2B5EF4-FFF2-40B4-BE49-F238E27FC236}">
                <a16:creationId xmlns:a16="http://schemas.microsoft.com/office/drawing/2014/main" id="{10D24B90-55CF-4C5D-A9CC-5823B94AB9B4}"/>
              </a:ext>
            </a:extLst>
          </p:cNvPr>
          <p:cNvSpPr txBox="1"/>
          <p:nvPr/>
        </p:nvSpPr>
        <p:spPr>
          <a:xfrm>
            <a:off x="7176345" y="1978184"/>
            <a:ext cx="3037840" cy="923330"/>
          </a:xfrm>
          <a:prstGeom prst="rect">
            <a:avLst/>
          </a:prstGeom>
          <a:noFill/>
        </p:spPr>
        <p:txBody>
          <a:bodyPr wrap="square" rtlCol="0">
            <a:spAutoFit/>
          </a:bodyPr>
          <a:lstStyle/>
          <a:p>
            <a:r>
              <a:rPr lang="en-IN" sz="3600" b="1" u="sng" dirty="0">
                <a:latin typeface="Proxinoma"/>
              </a:rPr>
              <a:t>Insights:</a:t>
            </a:r>
          </a:p>
          <a:p>
            <a:endParaRPr lang="en-IN" dirty="0"/>
          </a:p>
        </p:txBody>
      </p:sp>
      <p:pic>
        <p:nvPicPr>
          <p:cNvPr id="9" name="Picture 8">
            <a:extLst>
              <a:ext uri="{FF2B5EF4-FFF2-40B4-BE49-F238E27FC236}">
                <a16:creationId xmlns:a16="http://schemas.microsoft.com/office/drawing/2014/main" id="{11436FD5-A69E-43F6-A5AA-5768950D8A9C}"/>
              </a:ext>
            </a:extLst>
          </p:cNvPr>
          <p:cNvPicPr>
            <a:picLocks noChangeAspect="1"/>
          </p:cNvPicPr>
          <p:nvPr/>
        </p:nvPicPr>
        <p:blipFill rotWithShape="1">
          <a:blip r:embed="rId2">
            <a:extLst>
              <a:ext uri="{28A0092B-C50C-407E-A947-70E740481C1C}">
                <a14:useLocalDpi xmlns:a14="http://schemas.microsoft.com/office/drawing/2010/main" val="0"/>
              </a:ext>
            </a:extLst>
          </a:blip>
          <a:srcRect l="3645" t="3432" r="5262" b="4478"/>
          <a:stretch/>
        </p:blipFill>
        <p:spPr>
          <a:xfrm>
            <a:off x="0" y="1698169"/>
            <a:ext cx="6908801" cy="4225111"/>
          </a:xfrm>
          <a:prstGeom prst="rect">
            <a:avLst/>
          </a:prstGeom>
        </p:spPr>
      </p:pic>
    </p:spTree>
    <p:extLst>
      <p:ext uri="{BB962C8B-B14F-4D97-AF65-F5344CB8AC3E}">
        <p14:creationId xmlns:p14="http://schemas.microsoft.com/office/powerpoint/2010/main" val="3116305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0213F-E79B-4318-A544-8E64518F91AC}"/>
              </a:ext>
            </a:extLst>
          </p:cNvPr>
          <p:cNvSpPr txBox="1"/>
          <p:nvPr/>
        </p:nvSpPr>
        <p:spPr>
          <a:xfrm>
            <a:off x="132080" y="233680"/>
            <a:ext cx="12039600" cy="1200329"/>
          </a:xfrm>
          <a:prstGeom prst="rect">
            <a:avLst/>
          </a:prstGeom>
          <a:noFill/>
        </p:spPr>
        <p:txBody>
          <a:bodyPr wrap="square" rtlCol="0">
            <a:spAutoFit/>
          </a:bodyPr>
          <a:lstStyle/>
          <a:p>
            <a:r>
              <a:rPr lang="en-US" dirty="0"/>
              <a:t>6. How does the distribution of vehicles vary by vehicle class (MotorCycle, MotorCar, AutoRickshaw, Agriculture) across different districts? Are there any districts with a predominant preference for a specific vehicle class? Consider FY 2022 for analysis. </a:t>
            </a:r>
          </a:p>
          <a:p>
            <a:endParaRPr lang="en-IN" dirty="0">
              <a:latin typeface="Proxinoma"/>
            </a:endParaRPr>
          </a:p>
        </p:txBody>
      </p:sp>
      <p:pic>
        <p:nvPicPr>
          <p:cNvPr id="10" name="Picture 9">
            <a:extLst>
              <a:ext uri="{FF2B5EF4-FFF2-40B4-BE49-F238E27FC236}">
                <a16:creationId xmlns:a16="http://schemas.microsoft.com/office/drawing/2014/main" id="{37A51D75-45A7-4E57-AE53-206B1DC91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363" y="2922226"/>
            <a:ext cx="617273" cy="1013548"/>
          </a:xfrm>
          <a:prstGeom prst="rect">
            <a:avLst/>
          </a:prstGeom>
        </p:spPr>
      </p:pic>
      <p:pic>
        <p:nvPicPr>
          <p:cNvPr id="12" name="Picture 11">
            <a:extLst>
              <a:ext uri="{FF2B5EF4-FFF2-40B4-BE49-F238E27FC236}">
                <a16:creationId xmlns:a16="http://schemas.microsoft.com/office/drawing/2014/main" id="{59C5745E-F01B-48F2-B4B5-5C33593E75F8}"/>
              </a:ext>
            </a:extLst>
          </p:cNvPr>
          <p:cNvPicPr>
            <a:picLocks noChangeAspect="1"/>
          </p:cNvPicPr>
          <p:nvPr/>
        </p:nvPicPr>
        <p:blipFill rotWithShape="1">
          <a:blip r:embed="rId3">
            <a:extLst>
              <a:ext uri="{28A0092B-C50C-407E-A947-70E740481C1C}">
                <a14:useLocalDpi xmlns:a14="http://schemas.microsoft.com/office/drawing/2010/main" val="0"/>
              </a:ext>
            </a:extLst>
          </a:blip>
          <a:srcRect l="3694" t="540" r="2762" b="6522"/>
          <a:stretch/>
        </p:blipFill>
        <p:spPr>
          <a:xfrm>
            <a:off x="1061720" y="973910"/>
            <a:ext cx="10398760" cy="5803959"/>
          </a:xfrm>
          <a:prstGeom prst="rect">
            <a:avLst/>
          </a:prstGeom>
        </p:spPr>
      </p:pic>
    </p:spTree>
    <p:extLst>
      <p:ext uri="{BB962C8B-B14F-4D97-AF65-F5344CB8AC3E}">
        <p14:creationId xmlns:p14="http://schemas.microsoft.com/office/powerpoint/2010/main" val="3141772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EB1156-04D1-4355-9DAF-C9DB66372192}"/>
              </a:ext>
            </a:extLst>
          </p:cNvPr>
          <p:cNvSpPr txBox="1"/>
          <p:nvPr/>
        </p:nvSpPr>
        <p:spPr>
          <a:xfrm>
            <a:off x="212509" y="92165"/>
            <a:ext cx="3037840" cy="923330"/>
          </a:xfrm>
          <a:prstGeom prst="rect">
            <a:avLst/>
          </a:prstGeom>
          <a:noFill/>
        </p:spPr>
        <p:txBody>
          <a:bodyPr wrap="square" rtlCol="0">
            <a:spAutoFit/>
          </a:bodyPr>
          <a:lstStyle/>
          <a:p>
            <a:r>
              <a:rPr lang="en-IN" sz="3600" b="1" u="sng" dirty="0">
                <a:latin typeface="Proxinoma"/>
              </a:rPr>
              <a:t>Insights:</a:t>
            </a:r>
          </a:p>
          <a:p>
            <a:endParaRPr lang="en-IN" dirty="0"/>
          </a:p>
        </p:txBody>
      </p:sp>
      <p:sp>
        <p:nvSpPr>
          <p:cNvPr id="3" name="TextBox 2">
            <a:extLst>
              <a:ext uri="{FF2B5EF4-FFF2-40B4-BE49-F238E27FC236}">
                <a16:creationId xmlns:a16="http://schemas.microsoft.com/office/drawing/2014/main" id="{FFF96AC2-0119-4A28-BCEA-392B7C132265}"/>
              </a:ext>
            </a:extLst>
          </p:cNvPr>
          <p:cNvSpPr txBox="1"/>
          <p:nvPr/>
        </p:nvSpPr>
        <p:spPr>
          <a:xfrm>
            <a:off x="212509" y="802640"/>
            <a:ext cx="11766982" cy="500072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b="1" dirty="0">
                <a:solidFill>
                  <a:schemeClr val="accent6">
                    <a:lumMod val="50000"/>
                  </a:schemeClr>
                </a:solidFill>
                <a:latin typeface="Proxinoma"/>
              </a:rPr>
              <a:t>Hyderabad, being the capital, leads in vehicle sales across all types, driven by its urban population rather than agricultural vehicles.</a:t>
            </a:r>
          </a:p>
          <a:p>
            <a:pPr marL="285750" indent="-285750">
              <a:lnSpc>
                <a:spcPct val="200000"/>
              </a:lnSpc>
              <a:buFont typeface="Arial" panose="020B0604020202020204" pitchFamily="34" charset="0"/>
              <a:buChar char="•"/>
            </a:pPr>
            <a:r>
              <a:rPr lang="en-IN" b="1" dirty="0">
                <a:solidFill>
                  <a:schemeClr val="accent6">
                    <a:lumMod val="50000"/>
                  </a:schemeClr>
                </a:solidFill>
                <a:latin typeface="Proxinoma"/>
              </a:rPr>
              <a:t>High sales of motorcycles and motor cars are observed in Hyderabad, Rangareddy, and </a:t>
            </a:r>
            <a:r>
              <a:rPr lang="en-IN" b="1" dirty="0" err="1">
                <a:solidFill>
                  <a:schemeClr val="accent6">
                    <a:lumMod val="50000"/>
                  </a:schemeClr>
                </a:solidFill>
                <a:latin typeface="Proxinoma"/>
              </a:rPr>
              <a:t>Medchal</a:t>
            </a:r>
            <a:r>
              <a:rPr lang="en-IN" b="1" dirty="0">
                <a:solidFill>
                  <a:schemeClr val="accent6">
                    <a:lumMod val="50000"/>
                  </a:schemeClr>
                </a:solidFill>
                <a:latin typeface="Proxinoma"/>
              </a:rPr>
              <a:t> </a:t>
            </a:r>
            <a:r>
              <a:rPr lang="en-IN" b="1" dirty="0" err="1">
                <a:solidFill>
                  <a:schemeClr val="accent6">
                    <a:lumMod val="50000"/>
                  </a:schemeClr>
                </a:solidFill>
                <a:latin typeface="Proxinoma"/>
              </a:rPr>
              <a:t>Malkajgiri</a:t>
            </a:r>
            <a:r>
              <a:rPr lang="en-IN" b="1" dirty="0">
                <a:solidFill>
                  <a:schemeClr val="accent6">
                    <a:lumMod val="50000"/>
                  </a:schemeClr>
                </a:solidFill>
                <a:latin typeface="Proxinoma"/>
              </a:rPr>
              <a:t> districts, primarily due to the significant urban population within the Hyderabad Metropolitan region.</a:t>
            </a:r>
          </a:p>
          <a:p>
            <a:pPr marL="285750" indent="-285750">
              <a:lnSpc>
                <a:spcPct val="200000"/>
              </a:lnSpc>
              <a:buFont typeface="Arial" panose="020B0604020202020204" pitchFamily="34" charset="0"/>
              <a:buChar char="•"/>
            </a:pPr>
            <a:r>
              <a:rPr lang="en-IN" b="1" dirty="0">
                <a:solidFill>
                  <a:schemeClr val="accent6">
                    <a:lumMod val="50000"/>
                  </a:schemeClr>
                </a:solidFill>
                <a:latin typeface="Proxinoma"/>
              </a:rPr>
              <a:t>Motorcycles are a popular choice for transportation in most districts.</a:t>
            </a:r>
          </a:p>
          <a:p>
            <a:pPr marL="285750" indent="-285750">
              <a:lnSpc>
                <a:spcPct val="200000"/>
              </a:lnSpc>
              <a:buFont typeface="Arial" panose="020B0604020202020204" pitchFamily="34" charset="0"/>
              <a:buChar char="•"/>
            </a:pPr>
            <a:r>
              <a:rPr lang="en-IN" b="1" dirty="0">
                <a:solidFill>
                  <a:schemeClr val="accent6">
                    <a:lumMod val="50000"/>
                  </a:schemeClr>
                </a:solidFill>
                <a:latin typeface="Proxinoma"/>
              </a:rPr>
              <a:t>The number of auto-rickshaws varies among districts, with </a:t>
            </a:r>
            <a:r>
              <a:rPr lang="en-IN" b="1" dirty="0" err="1">
                <a:solidFill>
                  <a:schemeClr val="accent6">
                    <a:lumMod val="50000"/>
                  </a:schemeClr>
                </a:solidFill>
                <a:latin typeface="Proxinoma"/>
              </a:rPr>
              <a:t>Sangareddy</a:t>
            </a:r>
            <a:r>
              <a:rPr lang="en-IN" b="1" dirty="0">
                <a:solidFill>
                  <a:schemeClr val="accent6">
                    <a:lumMod val="50000"/>
                  </a:schemeClr>
                </a:solidFill>
                <a:latin typeface="Proxinoma"/>
              </a:rPr>
              <a:t> having the highest count.</a:t>
            </a:r>
          </a:p>
          <a:p>
            <a:pPr marL="285750" indent="-285750">
              <a:lnSpc>
                <a:spcPct val="200000"/>
              </a:lnSpc>
              <a:buFont typeface="Arial" panose="020B0604020202020204" pitchFamily="34" charset="0"/>
              <a:buChar char="•"/>
            </a:pPr>
            <a:r>
              <a:rPr lang="en-IN" b="1" dirty="0">
                <a:solidFill>
                  <a:schemeClr val="accent6">
                    <a:lumMod val="50000"/>
                  </a:schemeClr>
                </a:solidFill>
                <a:latin typeface="Proxinoma"/>
              </a:rPr>
              <a:t>Rural areas experience higher sales of agricultural vehicles, with Nalgonda, </a:t>
            </a:r>
            <a:r>
              <a:rPr lang="en-IN" b="1" dirty="0" err="1">
                <a:solidFill>
                  <a:schemeClr val="accent6">
                    <a:lumMod val="50000"/>
                  </a:schemeClr>
                </a:solidFill>
                <a:latin typeface="Proxinoma"/>
              </a:rPr>
              <a:t>Siddipet</a:t>
            </a:r>
            <a:r>
              <a:rPr lang="en-IN" b="1" dirty="0">
                <a:solidFill>
                  <a:schemeClr val="accent6">
                    <a:lumMod val="50000"/>
                  </a:schemeClr>
                </a:solidFill>
                <a:latin typeface="Proxinoma"/>
              </a:rPr>
              <a:t>, and </a:t>
            </a:r>
            <a:r>
              <a:rPr lang="en-IN" b="1" dirty="0" err="1">
                <a:solidFill>
                  <a:schemeClr val="accent6">
                    <a:lumMod val="50000"/>
                  </a:schemeClr>
                </a:solidFill>
                <a:latin typeface="Proxinoma"/>
              </a:rPr>
              <a:t>Suryapet</a:t>
            </a:r>
            <a:r>
              <a:rPr lang="en-IN" b="1" dirty="0">
                <a:solidFill>
                  <a:schemeClr val="accent6">
                    <a:lumMod val="50000"/>
                  </a:schemeClr>
                </a:solidFill>
                <a:latin typeface="Proxinoma"/>
              </a:rPr>
              <a:t> recording the highest numbers due to increased agricultural activity resulting from irrigation projects like the </a:t>
            </a:r>
            <a:r>
              <a:rPr lang="en-IN" b="1" dirty="0" err="1">
                <a:solidFill>
                  <a:schemeClr val="accent6">
                    <a:lumMod val="50000"/>
                  </a:schemeClr>
                </a:solidFill>
                <a:latin typeface="Proxinoma"/>
              </a:rPr>
              <a:t>Kaleshwaram</a:t>
            </a:r>
            <a:r>
              <a:rPr lang="en-IN" b="1" dirty="0">
                <a:solidFill>
                  <a:schemeClr val="accent6">
                    <a:lumMod val="50000"/>
                  </a:schemeClr>
                </a:solidFill>
                <a:latin typeface="Proxinoma"/>
              </a:rPr>
              <a:t> lift irrigation. Urban areas have fewer sales in this category.</a:t>
            </a:r>
          </a:p>
        </p:txBody>
      </p:sp>
    </p:spTree>
    <p:extLst>
      <p:ext uri="{BB962C8B-B14F-4D97-AF65-F5344CB8AC3E}">
        <p14:creationId xmlns:p14="http://schemas.microsoft.com/office/powerpoint/2010/main" val="1727736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67BB82-B15B-4620-911C-BC32B42F43D0}"/>
              </a:ext>
            </a:extLst>
          </p:cNvPr>
          <p:cNvSpPr txBox="1"/>
          <p:nvPr/>
        </p:nvSpPr>
        <p:spPr>
          <a:xfrm>
            <a:off x="0" y="101600"/>
            <a:ext cx="12120880" cy="923330"/>
          </a:xfrm>
          <a:prstGeom prst="rect">
            <a:avLst/>
          </a:prstGeom>
          <a:noFill/>
        </p:spPr>
        <p:txBody>
          <a:bodyPr wrap="square" rtlCol="0">
            <a:spAutoFit/>
          </a:bodyPr>
          <a:lstStyle/>
          <a:p>
            <a:r>
              <a:rPr lang="en-US" dirty="0">
                <a:latin typeface="Proxinoma"/>
              </a:rPr>
              <a:t>7. List down the top 3 and bottom 3 districts that have shown the highest and lowest vehicle sales growth during FY 2022 compared to FY 2021? (Consider and compare categories: Petrol, Diesel and Electric) </a:t>
            </a:r>
          </a:p>
          <a:p>
            <a:endParaRPr lang="en-IN" dirty="0">
              <a:latin typeface="Proxinoma"/>
            </a:endParaRPr>
          </a:p>
        </p:txBody>
      </p:sp>
      <p:pic>
        <p:nvPicPr>
          <p:cNvPr id="6" name="Picture 5">
            <a:extLst>
              <a:ext uri="{FF2B5EF4-FFF2-40B4-BE49-F238E27FC236}">
                <a16:creationId xmlns:a16="http://schemas.microsoft.com/office/drawing/2014/main" id="{A805B6C7-27BB-41CA-B88C-C3C926350D7D}"/>
              </a:ext>
            </a:extLst>
          </p:cNvPr>
          <p:cNvPicPr>
            <a:picLocks noChangeAspect="1"/>
          </p:cNvPicPr>
          <p:nvPr/>
        </p:nvPicPr>
        <p:blipFill rotWithShape="1">
          <a:blip r:embed="rId2">
            <a:extLst>
              <a:ext uri="{28A0092B-C50C-407E-A947-70E740481C1C}">
                <a14:useLocalDpi xmlns:a14="http://schemas.microsoft.com/office/drawing/2010/main" val="0"/>
              </a:ext>
            </a:extLst>
          </a:blip>
          <a:srcRect l="4794" t="8998" r="4440" b="16060"/>
          <a:stretch/>
        </p:blipFill>
        <p:spPr>
          <a:xfrm>
            <a:off x="648783" y="1305353"/>
            <a:ext cx="5193217" cy="3175932"/>
          </a:xfrm>
          <a:prstGeom prst="rect">
            <a:avLst/>
          </a:prstGeom>
        </p:spPr>
      </p:pic>
      <p:pic>
        <p:nvPicPr>
          <p:cNvPr id="8" name="Picture 7">
            <a:extLst>
              <a:ext uri="{FF2B5EF4-FFF2-40B4-BE49-F238E27FC236}">
                <a16:creationId xmlns:a16="http://schemas.microsoft.com/office/drawing/2014/main" id="{02A662B2-F136-4CF2-A659-EF669785711B}"/>
              </a:ext>
            </a:extLst>
          </p:cNvPr>
          <p:cNvPicPr>
            <a:picLocks noChangeAspect="1"/>
          </p:cNvPicPr>
          <p:nvPr/>
        </p:nvPicPr>
        <p:blipFill rotWithShape="1">
          <a:blip r:embed="rId3">
            <a:extLst>
              <a:ext uri="{28A0092B-C50C-407E-A947-70E740481C1C}">
                <a14:useLocalDpi xmlns:a14="http://schemas.microsoft.com/office/drawing/2010/main" val="0"/>
              </a:ext>
            </a:extLst>
          </a:blip>
          <a:srcRect l="3389" t="16266" r="2828" b="16254"/>
          <a:stretch/>
        </p:blipFill>
        <p:spPr>
          <a:xfrm>
            <a:off x="6350002" y="1403679"/>
            <a:ext cx="5313679" cy="3249601"/>
          </a:xfrm>
          <a:prstGeom prst="rect">
            <a:avLst/>
          </a:prstGeom>
        </p:spPr>
      </p:pic>
      <p:sp>
        <p:nvSpPr>
          <p:cNvPr id="10" name="TextBox 9">
            <a:extLst>
              <a:ext uri="{FF2B5EF4-FFF2-40B4-BE49-F238E27FC236}">
                <a16:creationId xmlns:a16="http://schemas.microsoft.com/office/drawing/2014/main" id="{E59A2903-7D57-4829-B747-5E985537F66A}"/>
              </a:ext>
            </a:extLst>
          </p:cNvPr>
          <p:cNvSpPr txBox="1"/>
          <p:nvPr/>
        </p:nvSpPr>
        <p:spPr>
          <a:xfrm>
            <a:off x="0" y="4481285"/>
            <a:ext cx="3037840" cy="923330"/>
          </a:xfrm>
          <a:prstGeom prst="rect">
            <a:avLst/>
          </a:prstGeom>
          <a:noFill/>
        </p:spPr>
        <p:txBody>
          <a:bodyPr wrap="square" rtlCol="0">
            <a:spAutoFit/>
          </a:bodyPr>
          <a:lstStyle/>
          <a:p>
            <a:r>
              <a:rPr lang="en-IN" sz="3600" b="1" u="sng" dirty="0">
                <a:latin typeface="Proxinoma"/>
              </a:rPr>
              <a:t>Insights:</a:t>
            </a:r>
          </a:p>
          <a:p>
            <a:endParaRPr lang="en-IN" dirty="0"/>
          </a:p>
        </p:txBody>
      </p:sp>
      <p:sp>
        <p:nvSpPr>
          <p:cNvPr id="11" name="TextBox 10">
            <a:extLst>
              <a:ext uri="{FF2B5EF4-FFF2-40B4-BE49-F238E27FC236}">
                <a16:creationId xmlns:a16="http://schemas.microsoft.com/office/drawing/2014/main" id="{FE8A3A71-F251-4B1D-AA22-7AFC1413AB55}"/>
              </a:ext>
            </a:extLst>
          </p:cNvPr>
          <p:cNvSpPr txBox="1"/>
          <p:nvPr/>
        </p:nvSpPr>
        <p:spPr>
          <a:xfrm>
            <a:off x="0" y="5140960"/>
            <a:ext cx="11998960" cy="1122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solidFill>
                  <a:schemeClr val="accent6">
                    <a:lumMod val="50000"/>
                  </a:schemeClr>
                </a:solidFill>
                <a:latin typeface="Proxinoma"/>
              </a:rPr>
              <a:t> </a:t>
            </a:r>
            <a:r>
              <a:rPr lang="en-US" b="1" dirty="0" err="1">
                <a:solidFill>
                  <a:schemeClr val="accent6">
                    <a:lumMod val="50000"/>
                  </a:schemeClr>
                </a:solidFill>
                <a:latin typeface="Proxinoma"/>
              </a:rPr>
              <a:t>Ranga</a:t>
            </a:r>
            <a:r>
              <a:rPr lang="en-US" b="1" dirty="0">
                <a:solidFill>
                  <a:schemeClr val="accent6">
                    <a:lumMod val="50000"/>
                  </a:schemeClr>
                </a:solidFill>
                <a:latin typeface="Proxinoma"/>
              </a:rPr>
              <a:t> Reddy, Hyderabad, and Karimnagar districts witnessed significant sales growth, while Warangal, </a:t>
            </a:r>
            <a:r>
              <a:rPr lang="en-US" b="1" dirty="0" err="1">
                <a:solidFill>
                  <a:schemeClr val="accent6">
                    <a:lumMod val="50000"/>
                  </a:schemeClr>
                </a:solidFill>
                <a:latin typeface="Proxinoma"/>
              </a:rPr>
              <a:t>Jagityal</a:t>
            </a:r>
            <a:r>
              <a:rPr lang="en-US" b="1" dirty="0">
                <a:solidFill>
                  <a:schemeClr val="accent6">
                    <a:lumMod val="50000"/>
                  </a:schemeClr>
                </a:solidFill>
                <a:latin typeface="Proxinoma"/>
              </a:rPr>
              <a:t>, and Nirmal districts experienced comparatively lower growth compared to the previous fiscal year.</a:t>
            </a:r>
            <a:endParaRPr lang="en-IN" b="1" dirty="0">
              <a:solidFill>
                <a:schemeClr val="accent6">
                  <a:lumMod val="50000"/>
                </a:schemeClr>
              </a:solidFill>
              <a:latin typeface="Proxinoma"/>
            </a:endParaRPr>
          </a:p>
        </p:txBody>
      </p:sp>
    </p:spTree>
    <p:extLst>
      <p:ext uri="{BB962C8B-B14F-4D97-AF65-F5344CB8AC3E}">
        <p14:creationId xmlns:p14="http://schemas.microsoft.com/office/powerpoint/2010/main" val="1366324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23CA39-E5E8-4A27-8A49-0F868EB7EC0E}"/>
              </a:ext>
            </a:extLst>
          </p:cNvPr>
          <p:cNvSpPr/>
          <p:nvPr/>
        </p:nvSpPr>
        <p:spPr>
          <a:xfrm>
            <a:off x="81280" y="948690"/>
            <a:ext cx="12192000" cy="5909310"/>
          </a:xfrm>
          <a:prstGeom prst="rect">
            <a:avLst/>
          </a:prstGeom>
        </p:spPr>
        <p:txBody>
          <a:bodyPr wrap="square">
            <a:spAutoFit/>
          </a:bodyPr>
          <a:lstStyle/>
          <a:p>
            <a:r>
              <a:rPr lang="en-IN" b="1" dirty="0">
                <a:solidFill>
                  <a:schemeClr val="accent6">
                    <a:lumMod val="50000"/>
                  </a:schemeClr>
                </a:solidFill>
                <a:latin typeface="Proxinoma"/>
              </a:rPr>
              <a:t>TS-iPASS is a certification service designed to facilitate the establishment of industries, manufacturing, and services within the state of Telangana, India. This single-window system streamlines the process for entrepreneurs to apply for the necessary clearances and permissions needed to initiate and operate their businesses in the state. </a:t>
            </a:r>
          </a:p>
          <a:p>
            <a:endParaRPr lang="en-IN" b="1" dirty="0">
              <a:solidFill>
                <a:schemeClr val="accent6">
                  <a:lumMod val="50000"/>
                </a:schemeClr>
              </a:solidFill>
              <a:latin typeface="Proxinoma"/>
            </a:endParaRPr>
          </a:p>
          <a:p>
            <a:r>
              <a:rPr lang="en-IN" b="1" dirty="0">
                <a:solidFill>
                  <a:schemeClr val="accent6">
                    <a:lumMod val="50000"/>
                  </a:schemeClr>
                </a:solidFill>
                <a:latin typeface="Proxinoma"/>
              </a:rPr>
              <a:t>1. </a:t>
            </a:r>
            <a:r>
              <a:rPr lang="en-IN" b="1" u="sng" dirty="0">
                <a:solidFill>
                  <a:schemeClr val="accent6">
                    <a:lumMod val="50000"/>
                  </a:schemeClr>
                </a:solidFill>
                <a:latin typeface="Proxinoma"/>
              </a:rPr>
              <a:t>Self-Certification: </a:t>
            </a:r>
            <a:r>
              <a:rPr lang="en-IN" b="1" dirty="0">
                <a:solidFill>
                  <a:schemeClr val="accent6">
                    <a:lumMod val="50000"/>
                  </a:schemeClr>
                </a:solidFill>
                <a:latin typeface="Proxinoma"/>
              </a:rPr>
              <a:t>Entrepreneurs can apply without the need to submit supporting documents or proofs, relying on their self-certification.</a:t>
            </a:r>
          </a:p>
          <a:p>
            <a:endParaRPr lang="en-IN" b="1" dirty="0">
              <a:solidFill>
                <a:schemeClr val="accent6">
                  <a:lumMod val="50000"/>
                </a:schemeClr>
              </a:solidFill>
              <a:latin typeface="Proxinoma"/>
            </a:endParaRPr>
          </a:p>
          <a:p>
            <a:r>
              <a:rPr lang="en-IN" b="1" dirty="0">
                <a:solidFill>
                  <a:schemeClr val="accent6">
                    <a:lumMod val="50000"/>
                  </a:schemeClr>
                </a:solidFill>
                <a:latin typeface="Proxinoma"/>
              </a:rPr>
              <a:t>2. </a:t>
            </a:r>
            <a:r>
              <a:rPr lang="en-IN" b="1" u="sng" dirty="0">
                <a:solidFill>
                  <a:schemeClr val="accent6">
                    <a:lumMod val="50000"/>
                  </a:schemeClr>
                </a:solidFill>
                <a:latin typeface="Proxinoma"/>
              </a:rPr>
              <a:t>Time-Bound Approvals:</a:t>
            </a:r>
            <a:r>
              <a:rPr lang="en-IN" b="1" dirty="0">
                <a:solidFill>
                  <a:schemeClr val="accent6">
                    <a:lumMod val="50000"/>
                  </a:schemeClr>
                </a:solidFill>
                <a:latin typeface="Proxinoma"/>
              </a:rPr>
              <a:t> The system commits to providing approvals within 15 days for mega projects and 30 days for other projects. Failure to meet these timelines results in automatic approval.</a:t>
            </a:r>
          </a:p>
          <a:p>
            <a:endParaRPr lang="en-IN" b="1" dirty="0">
              <a:solidFill>
                <a:schemeClr val="accent6">
                  <a:lumMod val="50000"/>
                </a:schemeClr>
              </a:solidFill>
              <a:latin typeface="Proxinoma"/>
            </a:endParaRPr>
          </a:p>
          <a:p>
            <a:r>
              <a:rPr lang="en-IN" b="1" dirty="0">
                <a:solidFill>
                  <a:schemeClr val="accent6">
                    <a:lumMod val="50000"/>
                  </a:schemeClr>
                </a:solidFill>
                <a:latin typeface="Proxinoma"/>
              </a:rPr>
              <a:t>3. </a:t>
            </a:r>
            <a:r>
              <a:rPr lang="en-IN" b="1" u="sng" dirty="0">
                <a:solidFill>
                  <a:schemeClr val="accent6">
                    <a:lumMod val="50000"/>
                  </a:schemeClr>
                </a:solidFill>
                <a:latin typeface="Proxinoma"/>
              </a:rPr>
              <a:t>Unified Online Portal: </a:t>
            </a:r>
            <a:r>
              <a:rPr lang="en-IN" b="1" dirty="0">
                <a:solidFill>
                  <a:schemeClr val="accent6">
                    <a:lumMod val="50000"/>
                  </a:schemeClr>
                </a:solidFill>
                <a:latin typeface="Proxinoma"/>
              </a:rPr>
              <a:t>TS-iPASS offers a single online platform for submitting clearance and permission applications, as well as tracking their status.</a:t>
            </a:r>
          </a:p>
          <a:p>
            <a:endParaRPr lang="en-IN" b="1" dirty="0">
              <a:solidFill>
                <a:schemeClr val="accent6">
                  <a:lumMod val="50000"/>
                </a:schemeClr>
              </a:solidFill>
              <a:latin typeface="Proxinoma"/>
            </a:endParaRPr>
          </a:p>
          <a:p>
            <a:r>
              <a:rPr lang="en-IN" b="1" dirty="0">
                <a:solidFill>
                  <a:schemeClr val="accent6">
                    <a:lumMod val="50000"/>
                  </a:schemeClr>
                </a:solidFill>
                <a:latin typeface="Proxinoma"/>
              </a:rPr>
              <a:t>4.</a:t>
            </a:r>
            <a:r>
              <a:rPr lang="en-IN" b="1" u="sng" dirty="0">
                <a:solidFill>
                  <a:schemeClr val="accent6">
                    <a:lumMod val="50000"/>
                  </a:schemeClr>
                </a:solidFill>
                <a:latin typeface="Proxinoma"/>
              </a:rPr>
              <a:t>Escalation and Penalties: </a:t>
            </a:r>
            <a:r>
              <a:rPr lang="en-IN" b="1" dirty="0">
                <a:solidFill>
                  <a:schemeClr val="accent6">
                    <a:lumMod val="50000"/>
                  </a:schemeClr>
                </a:solidFill>
                <a:latin typeface="Proxinoma"/>
              </a:rPr>
              <a:t>It incorporates mechanisms for escalating pending applications to higher authorities and imposing penalties on officials responsible for delays.</a:t>
            </a:r>
          </a:p>
          <a:p>
            <a:endParaRPr lang="en-IN" b="1" dirty="0">
              <a:solidFill>
                <a:schemeClr val="accent6">
                  <a:lumMod val="50000"/>
                </a:schemeClr>
              </a:solidFill>
              <a:latin typeface="Proxinoma"/>
            </a:endParaRPr>
          </a:p>
          <a:p>
            <a:r>
              <a:rPr lang="en-IN" b="1" dirty="0">
                <a:solidFill>
                  <a:schemeClr val="accent6">
                    <a:lumMod val="50000"/>
                  </a:schemeClr>
                </a:solidFill>
                <a:latin typeface="Proxinoma"/>
              </a:rPr>
              <a:t>5. </a:t>
            </a:r>
            <a:r>
              <a:rPr lang="en-IN" b="1" u="sng" dirty="0">
                <a:solidFill>
                  <a:schemeClr val="accent6">
                    <a:lumMod val="50000"/>
                  </a:schemeClr>
                </a:solidFill>
                <a:latin typeface="Proxinoma"/>
              </a:rPr>
              <a:t>Incentives and Subsidies:</a:t>
            </a:r>
            <a:r>
              <a:rPr lang="en-IN" b="1" dirty="0">
                <a:solidFill>
                  <a:schemeClr val="accent6">
                    <a:lumMod val="50000"/>
                  </a:schemeClr>
                </a:solidFill>
                <a:latin typeface="Proxinoma"/>
              </a:rPr>
              <a:t> Eligible industries and sectors can benefit from incentives such as investment subsidies, stamp duty reimbursement, power tariff subsidies, interest subsidies, and more.</a:t>
            </a:r>
          </a:p>
          <a:p>
            <a:endParaRPr lang="en-IN" b="1" dirty="0">
              <a:solidFill>
                <a:schemeClr val="accent6">
                  <a:lumMod val="50000"/>
                </a:schemeClr>
              </a:solidFill>
              <a:latin typeface="Proxinoma"/>
            </a:endParaRPr>
          </a:p>
          <a:p>
            <a:r>
              <a:rPr lang="en-IN" b="1" dirty="0">
                <a:solidFill>
                  <a:schemeClr val="accent6">
                    <a:lumMod val="50000"/>
                  </a:schemeClr>
                </a:solidFill>
                <a:latin typeface="Proxinoma"/>
              </a:rPr>
              <a:t>TS-iPASS aims to foster an investor-friendly environment in Telangana, attracting increased investments and employment opportunities while promoting business ease and transparency within the industrial sector.</a:t>
            </a:r>
          </a:p>
        </p:txBody>
      </p:sp>
      <p:sp>
        <p:nvSpPr>
          <p:cNvPr id="3" name="Rectangle 2">
            <a:extLst>
              <a:ext uri="{FF2B5EF4-FFF2-40B4-BE49-F238E27FC236}">
                <a16:creationId xmlns:a16="http://schemas.microsoft.com/office/drawing/2014/main" id="{6C4B8FE1-D431-4057-B2E2-9CEB625E9348}"/>
              </a:ext>
            </a:extLst>
          </p:cNvPr>
          <p:cNvSpPr/>
          <p:nvPr/>
        </p:nvSpPr>
        <p:spPr>
          <a:xfrm>
            <a:off x="1762759" y="-6905"/>
            <a:ext cx="8341361" cy="1323439"/>
          </a:xfrm>
          <a:prstGeom prst="rect">
            <a:avLst/>
          </a:prstGeom>
        </p:spPr>
        <p:txBody>
          <a:bodyPr wrap="square">
            <a:spAutoFit/>
          </a:bodyPr>
          <a:lstStyle/>
          <a:p>
            <a:pPr algn="ctr"/>
            <a:r>
              <a:rPr lang="en-IN" sz="4000" b="1" dirty="0">
                <a:solidFill>
                  <a:schemeClr val="accent2">
                    <a:lumMod val="75000"/>
                  </a:schemeClr>
                </a:solidFill>
              </a:rPr>
              <a:t>TS – iPASS</a:t>
            </a:r>
          </a:p>
          <a:p>
            <a:pPr algn="ctr"/>
            <a:endParaRPr lang="en-IN" sz="4000" b="1" dirty="0"/>
          </a:p>
        </p:txBody>
      </p:sp>
    </p:spTree>
    <p:extLst>
      <p:ext uri="{BB962C8B-B14F-4D97-AF65-F5344CB8AC3E}">
        <p14:creationId xmlns:p14="http://schemas.microsoft.com/office/powerpoint/2010/main" val="4120186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09AEE4-2193-49CF-B069-DB8459656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09" y="740839"/>
            <a:ext cx="10830131" cy="6071833"/>
          </a:xfrm>
          <a:prstGeom prst="rect">
            <a:avLst/>
          </a:prstGeom>
        </p:spPr>
      </p:pic>
      <p:sp>
        <p:nvSpPr>
          <p:cNvPr id="4" name="Rectangle 3">
            <a:extLst>
              <a:ext uri="{FF2B5EF4-FFF2-40B4-BE49-F238E27FC236}">
                <a16:creationId xmlns:a16="http://schemas.microsoft.com/office/drawing/2014/main" id="{DC0BDE97-0188-4744-A1D2-E0553D791522}"/>
              </a:ext>
            </a:extLst>
          </p:cNvPr>
          <p:cNvSpPr/>
          <p:nvPr/>
        </p:nvSpPr>
        <p:spPr>
          <a:xfrm>
            <a:off x="1325880" y="32953"/>
            <a:ext cx="9682479" cy="707886"/>
          </a:xfrm>
          <a:prstGeom prst="rect">
            <a:avLst/>
          </a:prstGeom>
        </p:spPr>
        <p:txBody>
          <a:bodyPr wrap="square">
            <a:spAutoFit/>
          </a:bodyPr>
          <a:lstStyle/>
          <a:p>
            <a:pPr algn="ctr"/>
            <a:r>
              <a:rPr lang="en-IN" sz="4000" b="1" dirty="0">
                <a:solidFill>
                  <a:schemeClr val="accent2">
                    <a:lumMod val="75000"/>
                  </a:schemeClr>
                </a:solidFill>
              </a:rPr>
              <a:t>TS - iPASS Dashboard</a:t>
            </a:r>
            <a:endParaRPr lang="en-IN" sz="4000" b="1" dirty="0"/>
          </a:p>
        </p:txBody>
      </p:sp>
    </p:spTree>
    <p:extLst>
      <p:ext uri="{BB962C8B-B14F-4D97-AF65-F5344CB8AC3E}">
        <p14:creationId xmlns:p14="http://schemas.microsoft.com/office/powerpoint/2010/main" val="1878356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E19658-D94E-4ACC-A6C7-F463420C81D6}"/>
              </a:ext>
            </a:extLst>
          </p:cNvPr>
          <p:cNvSpPr/>
          <p:nvPr/>
        </p:nvSpPr>
        <p:spPr>
          <a:xfrm>
            <a:off x="3942997" y="136862"/>
            <a:ext cx="4306005" cy="1015663"/>
          </a:xfrm>
          <a:prstGeom prst="rect">
            <a:avLst/>
          </a:prstGeom>
        </p:spPr>
        <p:txBody>
          <a:bodyPr wrap="square">
            <a:spAutoFit/>
          </a:bodyPr>
          <a:lstStyle/>
          <a:p>
            <a:pPr algn="ctr"/>
            <a:r>
              <a:rPr lang="en-IN" sz="6000" b="1" dirty="0">
                <a:solidFill>
                  <a:schemeClr val="accent2">
                    <a:lumMod val="75000"/>
                  </a:schemeClr>
                </a:solidFill>
              </a:rPr>
              <a:t>Objectives</a:t>
            </a:r>
            <a:endParaRPr lang="en-IN" sz="6000" b="1" dirty="0"/>
          </a:p>
        </p:txBody>
      </p:sp>
      <p:sp>
        <p:nvSpPr>
          <p:cNvPr id="4" name="TextBox 3">
            <a:extLst>
              <a:ext uri="{FF2B5EF4-FFF2-40B4-BE49-F238E27FC236}">
                <a16:creationId xmlns:a16="http://schemas.microsoft.com/office/drawing/2014/main" id="{EB419292-6B2D-4D53-B58A-11BC493B0EE5}"/>
              </a:ext>
            </a:extLst>
          </p:cNvPr>
          <p:cNvSpPr txBox="1"/>
          <p:nvPr/>
        </p:nvSpPr>
        <p:spPr>
          <a:xfrm>
            <a:off x="245659" y="1579594"/>
            <a:ext cx="11532360" cy="1384995"/>
          </a:xfrm>
          <a:prstGeom prst="rect">
            <a:avLst/>
          </a:prstGeom>
          <a:noFill/>
        </p:spPr>
        <p:txBody>
          <a:bodyPr wrap="square" rtlCol="0" anchor="ctr">
            <a:spAutoFit/>
          </a:bodyPr>
          <a:lstStyle/>
          <a:p>
            <a:pPr marL="285750" indent="-285750" algn="just">
              <a:buFont typeface="Arial" panose="020B0604020202020204" pitchFamily="34" charset="0"/>
              <a:buChar char="•"/>
            </a:pPr>
            <a:r>
              <a:rPr lang="en-US" sz="2800" b="1" dirty="0">
                <a:solidFill>
                  <a:schemeClr val="accent6">
                    <a:lumMod val="50000"/>
                  </a:schemeClr>
                </a:solidFill>
                <a:latin typeface="Proxinoma"/>
              </a:rPr>
              <a:t>In a partnership with Code Basics, the Telangana government has made their data available as open-source material, which can be utilized by students for educational purposes and draw insights from the data</a:t>
            </a:r>
            <a:r>
              <a:rPr lang="en-US" sz="2400" b="1" dirty="0">
                <a:solidFill>
                  <a:schemeClr val="accent6">
                    <a:lumMod val="50000"/>
                  </a:schemeClr>
                </a:solidFill>
                <a:latin typeface="Proxinoma"/>
              </a:rPr>
              <a:t>. </a:t>
            </a:r>
          </a:p>
        </p:txBody>
      </p:sp>
      <p:sp>
        <p:nvSpPr>
          <p:cNvPr id="5" name="TextBox 4">
            <a:extLst>
              <a:ext uri="{FF2B5EF4-FFF2-40B4-BE49-F238E27FC236}">
                <a16:creationId xmlns:a16="http://schemas.microsoft.com/office/drawing/2014/main" id="{3BC20E0C-CD59-43A5-B8C2-A676B6BE64AC}"/>
              </a:ext>
            </a:extLst>
          </p:cNvPr>
          <p:cNvSpPr txBox="1"/>
          <p:nvPr/>
        </p:nvSpPr>
        <p:spPr>
          <a:xfrm>
            <a:off x="327546" y="3534770"/>
            <a:ext cx="11600597" cy="1815882"/>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accent6">
                    <a:lumMod val="50000"/>
                  </a:schemeClr>
                </a:solidFill>
                <a:latin typeface="Proxinoma"/>
              </a:rPr>
              <a:t>The objective is to conduct a quantitative analysis of Telangana's progress across various sectors and provide meaningful insights to the government to make data-driven decisions that support the growth of the state.</a:t>
            </a:r>
            <a:endParaRPr lang="en-IN" sz="2800" b="1" dirty="0">
              <a:solidFill>
                <a:schemeClr val="accent6">
                  <a:lumMod val="50000"/>
                </a:schemeClr>
              </a:solidFill>
              <a:latin typeface="Proxinoma"/>
            </a:endParaRPr>
          </a:p>
          <a:p>
            <a:endParaRPr lang="en-IN" sz="2800" dirty="0"/>
          </a:p>
        </p:txBody>
      </p:sp>
    </p:spTree>
    <p:extLst>
      <p:ext uri="{BB962C8B-B14F-4D97-AF65-F5344CB8AC3E}">
        <p14:creationId xmlns:p14="http://schemas.microsoft.com/office/powerpoint/2010/main" val="2222807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D07E07-EAEA-4AF3-8084-AD47F13E7BB6}"/>
              </a:ext>
            </a:extLst>
          </p:cNvPr>
          <p:cNvSpPr/>
          <p:nvPr/>
        </p:nvSpPr>
        <p:spPr>
          <a:xfrm>
            <a:off x="0" y="76964"/>
            <a:ext cx="11369040" cy="369332"/>
          </a:xfrm>
          <a:prstGeom prst="rect">
            <a:avLst/>
          </a:prstGeom>
        </p:spPr>
        <p:txBody>
          <a:bodyPr wrap="square">
            <a:spAutoFit/>
          </a:bodyPr>
          <a:lstStyle/>
          <a:p>
            <a:r>
              <a:rPr lang="en-US" dirty="0">
                <a:solidFill>
                  <a:srgbClr val="000000"/>
                </a:solidFill>
                <a:latin typeface="Proxinoma"/>
              </a:rPr>
              <a:t>8.List down the top 5 sectors that have witnessed the most significant investments in FY 2022. </a:t>
            </a:r>
          </a:p>
        </p:txBody>
      </p:sp>
      <p:pic>
        <p:nvPicPr>
          <p:cNvPr id="6" name="Picture 5">
            <a:extLst>
              <a:ext uri="{FF2B5EF4-FFF2-40B4-BE49-F238E27FC236}">
                <a16:creationId xmlns:a16="http://schemas.microsoft.com/office/drawing/2014/main" id="{8E2168A7-A4B8-46C2-AC4B-05CD59CFAB27}"/>
              </a:ext>
            </a:extLst>
          </p:cNvPr>
          <p:cNvPicPr>
            <a:picLocks noChangeAspect="1"/>
          </p:cNvPicPr>
          <p:nvPr/>
        </p:nvPicPr>
        <p:blipFill rotWithShape="1">
          <a:blip r:embed="rId2">
            <a:extLst>
              <a:ext uri="{28A0092B-C50C-407E-A947-70E740481C1C}">
                <a14:useLocalDpi xmlns:a14="http://schemas.microsoft.com/office/drawing/2010/main" val="0"/>
              </a:ext>
            </a:extLst>
          </a:blip>
          <a:srcRect l="5543" t="11895" r="6397" b="19183"/>
          <a:stretch/>
        </p:blipFill>
        <p:spPr>
          <a:xfrm>
            <a:off x="863600" y="944880"/>
            <a:ext cx="10464800" cy="4124960"/>
          </a:xfrm>
          <a:prstGeom prst="rect">
            <a:avLst/>
          </a:prstGeom>
        </p:spPr>
      </p:pic>
      <p:sp>
        <p:nvSpPr>
          <p:cNvPr id="7" name="TextBox 6">
            <a:extLst>
              <a:ext uri="{FF2B5EF4-FFF2-40B4-BE49-F238E27FC236}">
                <a16:creationId xmlns:a16="http://schemas.microsoft.com/office/drawing/2014/main" id="{518ADCF9-5097-47EF-91D9-C142CC5E8B95}"/>
              </a:ext>
            </a:extLst>
          </p:cNvPr>
          <p:cNvSpPr txBox="1"/>
          <p:nvPr/>
        </p:nvSpPr>
        <p:spPr>
          <a:xfrm>
            <a:off x="60960" y="5174456"/>
            <a:ext cx="3037840" cy="923330"/>
          </a:xfrm>
          <a:prstGeom prst="rect">
            <a:avLst/>
          </a:prstGeom>
          <a:noFill/>
        </p:spPr>
        <p:txBody>
          <a:bodyPr wrap="square" rtlCol="0">
            <a:spAutoFit/>
          </a:bodyPr>
          <a:lstStyle/>
          <a:p>
            <a:r>
              <a:rPr lang="en-IN" sz="3600" b="1" u="sng" dirty="0">
                <a:latin typeface="Proxinoma"/>
              </a:rPr>
              <a:t>Insights:</a:t>
            </a:r>
          </a:p>
          <a:p>
            <a:endParaRPr lang="en-IN" dirty="0"/>
          </a:p>
        </p:txBody>
      </p:sp>
      <p:sp>
        <p:nvSpPr>
          <p:cNvPr id="8" name="TextBox 7">
            <a:extLst>
              <a:ext uri="{FF2B5EF4-FFF2-40B4-BE49-F238E27FC236}">
                <a16:creationId xmlns:a16="http://schemas.microsoft.com/office/drawing/2014/main" id="{76DFF4CB-8C0A-4682-837E-B4D2A9EE8B95}"/>
              </a:ext>
            </a:extLst>
          </p:cNvPr>
          <p:cNvSpPr txBox="1"/>
          <p:nvPr/>
        </p:nvSpPr>
        <p:spPr>
          <a:xfrm>
            <a:off x="121920" y="5913120"/>
            <a:ext cx="11724640" cy="369332"/>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accent6">
                    <a:lumMod val="50000"/>
                  </a:schemeClr>
                </a:solidFill>
                <a:latin typeface="Proxinoma"/>
              </a:rPr>
              <a:t>These</a:t>
            </a:r>
            <a:r>
              <a:rPr lang="en-IN" dirty="0"/>
              <a:t> </a:t>
            </a:r>
            <a:r>
              <a:rPr lang="en-IN" b="1" dirty="0">
                <a:solidFill>
                  <a:schemeClr val="accent6">
                    <a:lumMod val="50000"/>
                  </a:schemeClr>
                </a:solidFill>
                <a:latin typeface="Proxinoma"/>
              </a:rPr>
              <a:t>5 sectors have witnessed High investments in the FY 2022</a:t>
            </a:r>
          </a:p>
        </p:txBody>
      </p:sp>
    </p:spTree>
    <p:extLst>
      <p:ext uri="{BB962C8B-B14F-4D97-AF65-F5344CB8AC3E}">
        <p14:creationId xmlns:p14="http://schemas.microsoft.com/office/powerpoint/2010/main" val="1094660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014E7F-1D64-4955-BBE4-7D7162A5F0AA}"/>
              </a:ext>
            </a:extLst>
          </p:cNvPr>
          <p:cNvSpPr txBox="1"/>
          <p:nvPr/>
        </p:nvSpPr>
        <p:spPr>
          <a:xfrm>
            <a:off x="91440" y="0"/>
            <a:ext cx="12100560" cy="923330"/>
          </a:xfrm>
          <a:prstGeom prst="rect">
            <a:avLst/>
          </a:prstGeom>
          <a:noFill/>
        </p:spPr>
        <p:txBody>
          <a:bodyPr wrap="square" rtlCol="0">
            <a:spAutoFit/>
          </a:bodyPr>
          <a:lstStyle/>
          <a:p>
            <a:r>
              <a:rPr lang="en-US" dirty="0">
                <a:latin typeface="Proxinoma"/>
              </a:rPr>
              <a:t>9. List down the top 3 districts that have attracted the most significant sector investments during FY 2019 to 2022? </a:t>
            </a:r>
          </a:p>
          <a:p>
            <a:r>
              <a:rPr lang="en-US" dirty="0">
                <a:latin typeface="Proxinoma"/>
              </a:rPr>
              <a:t>What factors could have led to the substantial investments in these particular districts? </a:t>
            </a:r>
          </a:p>
          <a:p>
            <a:endParaRPr lang="en-IN" dirty="0">
              <a:latin typeface="Proxinoma"/>
            </a:endParaRPr>
          </a:p>
        </p:txBody>
      </p:sp>
      <p:pic>
        <p:nvPicPr>
          <p:cNvPr id="4" name="Picture 3">
            <a:extLst>
              <a:ext uri="{FF2B5EF4-FFF2-40B4-BE49-F238E27FC236}">
                <a16:creationId xmlns:a16="http://schemas.microsoft.com/office/drawing/2014/main" id="{A3C42DBD-E750-4878-BB48-438449B12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 y="709446"/>
            <a:ext cx="10683240" cy="5989501"/>
          </a:xfrm>
          <a:prstGeom prst="rect">
            <a:avLst/>
          </a:prstGeom>
        </p:spPr>
      </p:pic>
    </p:spTree>
    <p:extLst>
      <p:ext uri="{BB962C8B-B14F-4D97-AF65-F5344CB8AC3E}">
        <p14:creationId xmlns:p14="http://schemas.microsoft.com/office/powerpoint/2010/main" val="1502304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2CD31F-3095-4D96-B506-5BD94CFE7DEB}"/>
              </a:ext>
            </a:extLst>
          </p:cNvPr>
          <p:cNvSpPr txBox="1"/>
          <p:nvPr/>
        </p:nvSpPr>
        <p:spPr>
          <a:xfrm>
            <a:off x="182880" y="236696"/>
            <a:ext cx="3037840" cy="923330"/>
          </a:xfrm>
          <a:prstGeom prst="rect">
            <a:avLst/>
          </a:prstGeom>
          <a:noFill/>
        </p:spPr>
        <p:txBody>
          <a:bodyPr wrap="square" rtlCol="0">
            <a:spAutoFit/>
          </a:bodyPr>
          <a:lstStyle/>
          <a:p>
            <a:r>
              <a:rPr lang="en-IN" sz="3600" b="1" u="sng" dirty="0">
                <a:latin typeface="Proxinoma"/>
              </a:rPr>
              <a:t>Insights:</a:t>
            </a:r>
          </a:p>
          <a:p>
            <a:endParaRPr lang="en-IN" dirty="0"/>
          </a:p>
        </p:txBody>
      </p:sp>
      <p:sp>
        <p:nvSpPr>
          <p:cNvPr id="4" name="TextBox 3">
            <a:extLst>
              <a:ext uri="{FF2B5EF4-FFF2-40B4-BE49-F238E27FC236}">
                <a16:creationId xmlns:a16="http://schemas.microsoft.com/office/drawing/2014/main" id="{3E99D4AD-DEED-48EE-AC99-5C5F16FB3629}"/>
              </a:ext>
            </a:extLst>
          </p:cNvPr>
          <p:cNvSpPr txBox="1"/>
          <p:nvPr/>
        </p:nvSpPr>
        <p:spPr>
          <a:xfrm>
            <a:off x="467360" y="1166842"/>
            <a:ext cx="11724640" cy="5035353"/>
          </a:xfrm>
          <a:prstGeom prst="rect">
            <a:avLst/>
          </a:prstGeom>
          <a:noFill/>
        </p:spPr>
        <p:txBody>
          <a:bodyPr wrap="square" rtlCol="0">
            <a:spAutoFit/>
          </a:bodyPr>
          <a:lstStyle/>
          <a:p>
            <a:pPr>
              <a:lnSpc>
                <a:spcPct val="150000"/>
              </a:lnSpc>
            </a:pPr>
            <a:r>
              <a:rPr lang="en-US" dirty="0"/>
              <a:t>1. </a:t>
            </a:r>
            <a:r>
              <a:rPr lang="en-US" b="1" dirty="0" err="1">
                <a:solidFill>
                  <a:schemeClr val="accent6">
                    <a:lumMod val="50000"/>
                  </a:schemeClr>
                </a:solidFill>
                <a:latin typeface="Proxinoma"/>
              </a:rPr>
              <a:t>Rangareddy</a:t>
            </a:r>
            <a:r>
              <a:rPr lang="en-US" b="1" dirty="0">
                <a:solidFill>
                  <a:schemeClr val="accent6">
                    <a:lumMod val="50000"/>
                  </a:schemeClr>
                </a:solidFill>
                <a:latin typeface="Proxinoma"/>
              </a:rPr>
              <a:t>, </a:t>
            </a:r>
            <a:r>
              <a:rPr lang="en-US" b="1" dirty="0" err="1">
                <a:solidFill>
                  <a:schemeClr val="accent6">
                    <a:lumMod val="50000"/>
                  </a:schemeClr>
                </a:solidFill>
                <a:latin typeface="Proxinoma"/>
              </a:rPr>
              <a:t>Sangareddy</a:t>
            </a:r>
            <a:r>
              <a:rPr lang="en-US" b="1" dirty="0">
                <a:solidFill>
                  <a:schemeClr val="accent6">
                    <a:lumMod val="50000"/>
                  </a:schemeClr>
                </a:solidFill>
                <a:latin typeface="Proxinoma"/>
              </a:rPr>
              <a:t>, and </a:t>
            </a:r>
            <a:r>
              <a:rPr lang="en-US" b="1" dirty="0" err="1">
                <a:solidFill>
                  <a:schemeClr val="accent6">
                    <a:lumMod val="50000"/>
                  </a:schemeClr>
                </a:solidFill>
                <a:latin typeface="Proxinoma"/>
              </a:rPr>
              <a:t>Medchal</a:t>
            </a:r>
            <a:r>
              <a:rPr lang="en-US" b="1" dirty="0">
                <a:solidFill>
                  <a:schemeClr val="accent6">
                    <a:lumMod val="50000"/>
                  </a:schemeClr>
                </a:solidFill>
                <a:latin typeface="Proxinoma"/>
              </a:rPr>
              <a:t> </a:t>
            </a:r>
            <a:r>
              <a:rPr lang="en-US" b="1" dirty="0" err="1">
                <a:solidFill>
                  <a:schemeClr val="accent6">
                    <a:lumMod val="50000"/>
                  </a:schemeClr>
                </a:solidFill>
                <a:latin typeface="Proxinoma"/>
              </a:rPr>
              <a:t>Malkajgiri</a:t>
            </a:r>
            <a:r>
              <a:rPr lang="en-US" b="1" dirty="0">
                <a:solidFill>
                  <a:schemeClr val="accent6">
                    <a:lumMod val="50000"/>
                  </a:schemeClr>
                </a:solidFill>
                <a:latin typeface="Proxinoma"/>
              </a:rPr>
              <a:t>, located in the capital area, have emerged as significant magnets for sector-specific investments, contributing to Hyderabad's allure.</a:t>
            </a:r>
          </a:p>
          <a:p>
            <a:pPr>
              <a:lnSpc>
                <a:spcPct val="150000"/>
              </a:lnSpc>
            </a:pPr>
            <a:r>
              <a:rPr lang="en-US" b="1" dirty="0">
                <a:solidFill>
                  <a:schemeClr val="accent6">
                    <a:lumMod val="50000"/>
                  </a:schemeClr>
                </a:solidFill>
                <a:latin typeface="Proxinoma"/>
              </a:rPr>
              <a:t>2. Hyderabad is a premier investment hub, spanning various sectors like pharma, life sciences, chemicals, plastics, real estate, IT, and industrial parks. This is due to its favorable factors such as government backing, robust infrastructure, a skilled workforce, and proximity to ports.</a:t>
            </a:r>
          </a:p>
          <a:p>
            <a:pPr>
              <a:lnSpc>
                <a:spcPct val="150000"/>
              </a:lnSpc>
            </a:pPr>
            <a:r>
              <a:rPr lang="en-US" b="1" dirty="0">
                <a:solidFill>
                  <a:schemeClr val="accent6">
                    <a:lumMod val="50000"/>
                  </a:schemeClr>
                </a:solidFill>
                <a:latin typeface="Proxinoma"/>
              </a:rPr>
              <a:t>3. The Hyderabad Metropolitan Region, notably </a:t>
            </a:r>
            <a:r>
              <a:rPr lang="en-US" b="1" dirty="0" err="1">
                <a:solidFill>
                  <a:schemeClr val="accent6">
                    <a:lumMod val="50000"/>
                  </a:schemeClr>
                </a:solidFill>
                <a:latin typeface="Proxinoma"/>
              </a:rPr>
              <a:t>Rangareddy</a:t>
            </a:r>
            <a:r>
              <a:rPr lang="en-US" b="1" dirty="0">
                <a:solidFill>
                  <a:schemeClr val="accent6">
                    <a:lumMod val="50000"/>
                  </a:schemeClr>
                </a:solidFill>
                <a:latin typeface="Proxinoma"/>
              </a:rPr>
              <a:t>, </a:t>
            </a:r>
            <a:r>
              <a:rPr lang="en-US" b="1" dirty="0" err="1">
                <a:solidFill>
                  <a:schemeClr val="accent6">
                    <a:lumMod val="50000"/>
                  </a:schemeClr>
                </a:solidFill>
                <a:latin typeface="Proxinoma"/>
              </a:rPr>
              <a:t>Sangareddy</a:t>
            </a:r>
            <a:r>
              <a:rPr lang="en-US" b="1" dirty="0">
                <a:solidFill>
                  <a:schemeClr val="accent6">
                    <a:lumMod val="50000"/>
                  </a:schemeClr>
                </a:solidFill>
                <a:latin typeface="Proxinoma"/>
              </a:rPr>
              <a:t>, and </a:t>
            </a:r>
            <a:r>
              <a:rPr lang="en-US" b="1" dirty="0" err="1">
                <a:solidFill>
                  <a:schemeClr val="accent6">
                    <a:lumMod val="50000"/>
                  </a:schemeClr>
                </a:solidFill>
                <a:latin typeface="Proxinoma"/>
              </a:rPr>
              <a:t>Medchal</a:t>
            </a:r>
            <a:r>
              <a:rPr lang="en-US" b="1" dirty="0">
                <a:solidFill>
                  <a:schemeClr val="accent6">
                    <a:lumMod val="50000"/>
                  </a:schemeClr>
                </a:solidFill>
                <a:latin typeface="Proxinoma"/>
              </a:rPr>
              <a:t> </a:t>
            </a:r>
            <a:r>
              <a:rPr lang="en-US" b="1" dirty="0" err="1">
                <a:solidFill>
                  <a:schemeClr val="accent6">
                    <a:lumMod val="50000"/>
                  </a:schemeClr>
                </a:solidFill>
                <a:latin typeface="Proxinoma"/>
              </a:rPr>
              <a:t>Malkajgiri</a:t>
            </a:r>
            <a:r>
              <a:rPr lang="en-US" b="1" dirty="0">
                <a:solidFill>
                  <a:schemeClr val="accent6">
                    <a:lumMod val="50000"/>
                  </a:schemeClr>
                </a:solidFill>
                <a:latin typeface="Proxinoma"/>
              </a:rPr>
              <a:t>, holds special appeal for investors, especially in industries like pharma, life sciences, and chemicals, further cementing Hyderabad's status as a top destination.</a:t>
            </a:r>
          </a:p>
          <a:p>
            <a:pPr>
              <a:lnSpc>
                <a:spcPct val="150000"/>
              </a:lnSpc>
            </a:pPr>
            <a:r>
              <a:rPr lang="en-US" b="1" dirty="0">
                <a:solidFill>
                  <a:schemeClr val="accent6">
                    <a:lumMod val="50000"/>
                  </a:schemeClr>
                </a:solidFill>
                <a:latin typeface="Proxinoma"/>
              </a:rPr>
              <a:t>4. Hyderabad has cultivated a well-established ecosystem, fostering research, production, skill development, and infrastructure for the pharma, life sciences, and chemical sectors.</a:t>
            </a:r>
          </a:p>
          <a:p>
            <a:pPr>
              <a:lnSpc>
                <a:spcPct val="150000"/>
              </a:lnSpc>
            </a:pPr>
            <a:r>
              <a:rPr lang="en-US" b="1" dirty="0">
                <a:solidFill>
                  <a:schemeClr val="accent6">
                    <a:lumMod val="50000"/>
                  </a:schemeClr>
                </a:solidFill>
                <a:latin typeface="Proxinoma"/>
              </a:rPr>
              <a:t>5. Beyond these sectors, the city continues to attract investments in real estate, IT, and industrial parks, continually strengthening its position as a preferred investment destination.</a:t>
            </a:r>
            <a:endParaRPr lang="en-IN" b="1" dirty="0">
              <a:solidFill>
                <a:schemeClr val="accent6">
                  <a:lumMod val="50000"/>
                </a:schemeClr>
              </a:solidFill>
              <a:latin typeface="Proxinoma"/>
            </a:endParaRPr>
          </a:p>
        </p:txBody>
      </p:sp>
    </p:spTree>
    <p:extLst>
      <p:ext uri="{BB962C8B-B14F-4D97-AF65-F5344CB8AC3E}">
        <p14:creationId xmlns:p14="http://schemas.microsoft.com/office/powerpoint/2010/main" val="707584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6DF80-7133-4B45-94A4-A1B6E8777756}"/>
              </a:ext>
            </a:extLst>
          </p:cNvPr>
          <p:cNvSpPr txBox="1"/>
          <p:nvPr/>
        </p:nvSpPr>
        <p:spPr>
          <a:xfrm>
            <a:off x="143435" y="134471"/>
            <a:ext cx="11905130" cy="646331"/>
          </a:xfrm>
          <a:prstGeom prst="rect">
            <a:avLst/>
          </a:prstGeom>
          <a:noFill/>
        </p:spPr>
        <p:txBody>
          <a:bodyPr wrap="square" rtlCol="0">
            <a:spAutoFit/>
          </a:bodyPr>
          <a:lstStyle/>
          <a:p>
            <a:r>
              <a:rPr lang="en-US" dirty="0">
                <a:latin typeface="Proxinoma"/>
              </a:rPr>
              <a:t>10. Is there any relationship between district investments, vehicles sales and stamps revenue within the same district between FY 2021 </a:t>
            </a:r>
            <a:r>
              <a:rPr lang="en-IN" dirty="0">
                <a:latin typeface="Proxinoma"/>
              </a:rPr>
              <a:t>and 2022? </a:t>
            </a:r>
          </a:p>
        </p:txBody>
      </p:sp>
      <p:pic>
        <p:nvPicPr>
          <p:cNvPr id="7" name="Picture 6">
            <a:extLst>
              <a:ext uri="{FF2B5EF4-FFF2-40B4-BE49-F238E27FC236}">
                <a16:creationId xmlns:a16="http://schemas.microsoft.com/office/drawing/2014/main" id="{039B55BE-632B-45C6-83CD-237672F2C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224" y="3390896"/>
            <a:ext cx="129551" cy="76207"/>
          </a:xfrm>
          <a:prstGeom prst="rect">
            <a:avLst/>
          </a:prstGeom>
        </p:spPr>
      </p:pic>
      <p:pic>
        <p:nvPicPr>
          <p:cNvPr id="9" name="Picture 8">
            <a:extLst>
              <a:ext uri="{FF2B5EF4-FFF2-40B4-BE49-F238E27FC236}">
                <a16:creationId xmlns:a16="http://schemas.microsoft.com/office/drawing/2014/main" id="{AC2A9DC4-100F-48D4-A80E-99E1FB69F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224" y="3390896"/>
            <a:ext cx="129551" cy="76207"/>
          </a:xfrm>
          <a:prstGeom prst="rect">
            <a:avLst/>
          </a:prstGeom>
        </p:spPr>
      </p:pic>
      <p:pic>
        <p:nvPicPr>
          <p:cNvPr id="13" name="Picture 12">
            <a:extLst>
              <a:ext uri="{FF2B5EF4-FFF2-40B4-BE49-F238E27FC236}">
                <a16:creationId xmlns:a16="http://schemas.microsoft.com/office/drawing/2014/main" id="{299B6EF9-90B1-4744-A1DD-E71E403A8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35" y="780802"/>
            <a:ext cx="6274952" cy="3558116"/>
          </a:xfrm>
          <a:prstGeom prst="rect">
            <a:avLst/>
          </a:prstGeom>
        </p:spPr>
      </p:pic>
      <p:sp>
        <p:nvSpPr>
          <p:cNvPr id="15" name="TextBox 14">
            <a:extLst>
              <a:ext uri="{FF2B5EF4-FFF2-40B4-BE49-F238E27FC236}">
                <a16:creationId xmlns:a16="http://schemas.microsoft.com/office/drawing/2014/main" id="{715651F0-67AD-474C-85A2-3727F17E15FB}"/>
              </a:ext>
            </a:extLst>
          </p:cNvPr>
          <p:cNvSpPr txBox="1"/>
          <p:nvPr/>
        </p:nvSpPr>
        <p:spPr>
          <a:xfrm>
            <a:off x="6461187" y="700854"/>
            <a:ext cx="1954680" cy="923330"/>
          </a:xfrm>
          <a:prstGeom prst="rect">
            <a:avLst/>
          </a:prstGeom>
          <a:noFill/>
        </p:spPr>
        <p:txBody>
          <a:bodyPr wrap="square" rtlCol="0">
            <a:spAutoFit/>
          </a:bodyPr>
          <a:lstStyle/>
          <a:p>
            <a:r>
              <a:rPr lang="en-IN" sz="3600" b="1" u="sng" dirty="0">
                <a:latin typeface="Proxinoma"/>
              </a:rPr>
              <a:t>Insights:</a:t>
            </a:r>
          </a:p>
          <a:p>
            <a:endParaRPr lang="en-IN" dirty="0"/>
          </a:p>
        </p:txBody>
      </p:sp>
      <p:sp>
        <p:nvSpPr>
          <p:cNvPr id="16" name="TextBox 15">
            <a:extLst>
              <a:ext uri="{FF2B5EF4-FFF2-40B4-BE49-F238E27FC236}">
                <a16:creationId xmlns:a16="http://schemas.microsoft.com/office/drawing/2014/main" id="{A37C7C35-007D-4D66-A136-F6C0DF987FDD}"/>
              </a:ext>
            </a:extLst>
          </p:cNvPr>
          <p:cNvSpPr txBox="1"/>
          <p:nvPr/>
        </p:nvSpPr>
        <p:spPr>
          <a:xfrm>
            <a:off x="6282267" y="1464733"/>
            <a:ext cx="5766298" cy="2862322"/>
          </a:xfrm>
          <a:prstGeom prst="rect">
            <a:avLst/>
          </a:prstGeom>
          <a:noFill/>
        </p:spPr>
        <p:txBody>
          <a:bodyPr wrap="square" rtlCol="0">
            <a:spAutoFit/>
          </a:bodyPr>
          <a:lstStyle/>
          <a:p>
            <a:r>
              <a:rPr lang="en-IN" b="1" dirty="0">
                <a:solidFill>
                  <a:schemeClr val="accent6">
                    <a:lumMod val="50000"/>
                  </a:schemeClr>
                </a:solidFill>
                <a:latin typeface="Proxinoma"/>
              </a:rPr>
              <a:t>1. There is a clear positive correlation observed between district investments, vehicle sales, and stamp revenue during the 2021-2022 financial year.</a:t>
            </a:r>
          </a:p>
          <a:p>
            <a:r>
              <a:rPr lang="en-IN" b="1" dirty="0">
                <a:solidFill>
                  <a:schemeClr val="accent6">
                    <a:lumMod val="50000"/>
                  </a:schemeClr>
                </a:solidFill>
                <a:latin typeface="Proxinoma"/>
              </a:rPr>
              <a:t> </a:t>
            </a:r>
          </a:p>
          <a:p>
            <a:r>
              <a:rPr lang="en-IN" b="1" dirty="0">
                <a:solidFill>
                  <a:schemeClr val="accent6">
                    <a:lumMod val="50000"/>
                  </a:schemeClr>
                </a:solidFill>
                <a:latin typeface="Proxinoma"/>
              </a:rPr>
              <a:t>2. The visual data indicates a simultaneous rise in district investments, vehicle sales, and stamp revenue.</a:t>
            </a:r>
          </a:p>
          <a:p>
            <a:r>
              <a:rPr lang="en-IN" b="1" dirty="0">
                <a:solidFill>
                  <a:schemeClr val="accent6">
                    <a:lumMod val="50000"/>
                  </a:schemeClr>
                </a:solidFill>
                <a:latin typeface="Proxinoma"/>
              </a:rPr>
              <a:t> </a:t>
            </a:r>
          </a:p>
          <a:p>
            <a:r>
              <a:rPr lang="en-IN" b="1" dirty="0">
                <a:solidFill>
                  <a:schemeClr val="accent6">
                    <a:lumMod val="50000"/>
                  </a:schemeClr>
                </a:solidFill>
                <a:latin typeface="Proxinoma"/>
              </a:rPr>
              <a:t>3. The upsurge in district investments leads to heightened real estate and property transactions, contributing significantly to the increased revenue from E Stamp.</a:t>
            </a:r>
          </a:p>
        </p:txBody>
      </p:sp>
      <p:sp>
        <p:nvSpPr>
          <p:cNvPr id="17" name="TextBox 16">
            <a:extLst>
              <a:ext uri="{FF2B5EF4-FFF2-40B4-BE49-F238E27FC236}">
                <a16:creationId xmlns:a16="http://schemas.microsoft.com/office/drawing/2014/main" id="{4D7A3593-C486-46DE-AADA-093C4704C84D}"/>
              </a:ext>
            </a:extLst>
          </p:cNvPr>
          <p:cNvSpPr txBox="1"/>
          <p:nvPr/>
        </p:nvSpPr>
        <p:spPr>
          <a:xfrm>
            <a:off x="254000" y="4529667"/>
            <a:ext cx="11413067" cy="1477328"/>
          </a:xfrm>
          <a:prstGeom prst="rect">
            <a:avLst/>
          </a:prstGeom>
          <a:noFill/>
        </p:spPr>
        <p:txBody>
          <a:bodyPr wrap="square" rtlCol="0">
            <a:spAutoFit/>
          </a:bodyPr>
          <a:lstStyle/>
          <a:p>
            <a:r>
              <a:rPr lang="en-IN" dirty="0"/>
              <a:t> </a:t>
            </a:r>
          </a:p>
          <a:p>
            <a:r>
              <a:rPr lang="en-IN" b="1" dirty="0">
                <a:solidFill>
                  <a:schemeClr val="accent6">
                    <a:lumMod val="50000"/>
                  </a:schemeClr>
                </a:solidFill>
                <a:latin typeface="Proxinoma"/>
              </a:rPr>
              <a:t>4. This economic growth has a direct impact on the income levels of individuals, leading to more vehicle purchases.</a:t>
            </a:r>
          </a:p>
          <a:p>
            <a:r>
              <a:rPr lang="en-IN" b="1" dirty="0">
                <a:solidFill>
                  <a:schemeClr val="accent6">
                    <a:lumMod val="50000"/>
                  </a:schemeClr>
                </a:solidFill>
                <a:latin typeface="Proxinoma"/>
              </a:rPr>
              <a:t> </a:t>
            </a:r>
          </a:p>
          <a:p>
            <a:r>
              <a:rPr lang="en-IN" b="1" dirty="0">
                <a:solidFill>
                  <a:schemeClr val="accent6">
                    <a:lumMod val="50000"/>
                  </a:schemeClr>
                </a:solidFill>
                <a:latin typeface="Proxinoma"/>
              </a:rPr>
              <a:t>5. In summary, increased district investments have a cascading effect on various sectors, boosting income sources and driving higher vehicle sales</a:t>
            </a:r>
            <a:r>
              <a:rPr lang="en-IN" dirty="0"/>
              <a:t>.</a:t>
            </a:r>
          </a:p>
        </p:txBody>
      </p:sp>
    </p:spTree>
    <p:extLst>
      <p:ext uri="{BB962C8B-B14F-4D97-AF65-F5344CB8AC3E}">
        <p14:creationId xmlns:p14="http://schemas.microsoft.com/office/powerpoint/2010/main" val="1716372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861996-43D0-45D0-A61B-3008BFA9182C}"/>
              </a:ext>
            </a:extLst>
          </p:cNvPr>
          <p:cNvSpPr txBox="1"/>
          <p:nvPr/>
        </p:nvSpPr>
        <p:spPr>
          <a:xfrm>
            <a:off x="152400" y="62753"/>
            <a:ext cx="12039600" cy="369332"/>
          </a:xfrm>
          <a:prstGeom prst="rect">
            <a:avLst/>
          </a:prstGeom>
          <a:noFill/>
        </p:spPr>
        <p:txBody>
          <a:bodyPr wrap="square" rtlCol="0">
            <a:spAutoFit/>
          </a:bodyPr>
          <a:lstStyle/>
          <a:p>
            <a:r>
              <a:rPr lang="en-US" dirty="0">
                <a:latin typeface="Proxinoma"/>
              </a:rPr>
              <a:t>11. Are there any particular sectors that have shown substantial investment in multiple districts between FY 2021 and 2022? </a:t>
            </a:r>
            <a:endParaRPr lang="en-IN" dirty="0">
              <a:latin typeface="Proxinoma"/>
            </a:endParaRPr>
          </a:p>
        </p:txBody>
      </p:sp>
      <p:pic>
        <p:nvPicPr>
          <p:cNvPr id="7" name="Picture 6">
            <a:extLst>
              <a:ext uri="{FF2B5EF4-FFF2-40B4-BE49-F238E27FC236}">
                <a16:creationId xmlns:a16="http://schemas.microsoft.com/office/drawing/2014/main" id="{22A918C3-9B76-4914-A8C7-C8884428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344" y="432085"/>
            <a:ext cx="9524324" cy="5389263"/>
          </a:xfrm>
          <a:prstGeom prst="rect">
            <a:avLst/>
          </a:prstGeom>
        </p:spPr>
      </p:pic>
      <p:sp>
        <p:nvSpPr>
          <p:cNvPr id="8" name="TextBox 7">
            <a:extLst>
              <a:ext uri="{FF2B5EF4-FFF2-40B4-BE49-F238E27FC236}">
                <a16:creationId xmlns:a16="http://schemas.microsoft.com/office/drawing/2014/main" id="{CB7D8468-19DB-4C4C-B7EB-74474AADCE1D}"/>
              </a:ext>
            </a:extLst>
          </p:cNvPr>
          <p:cNvSpPr txBox="1"/>
          <p:nvPr/>
        </p:nvSpPr>
        <p:spPr>
          <a:xfrm>
            <a:off x="0" y="5646895"/>
            <a:ext cx="3037840" cy="923330"/>
          </a:xfrm>
          <a:prstGeom prst="rect">
            <a:avLst/>
          </a:prstGeom>
          <a:noFill/>
        </p:spPr>
        <p:txBody>
          <a:bodyPr wrap="square" rtlCol="0">
            <a:spAutoFit/>
          </a:bodyPr>
          <a:lstStyle/>
          <a:p>
            <a:r>
              <a:rPr lang="en-IN" sz="3600" b="1" u="sng" dirty="0">
                <a:latin typeface="Proxinoma"/>
              </a:rPr>
              <a:t>Insights:</a:t>
            </a:r>
          </a:p>
          <a:p>
            <a:endParaRPr lang="en-IN" dirty="0"/>
          </a:p>
        </p:txBody>
      </p:sp>
      <p:sp>
        <p:nvSpPr>
          <p:cNvPr id="9" name="TextBox 8">
            <a:extLst>
              <a:ext uri="{FF2B5EF4-FFF2-40B4-BE49-F238E27FC236}">
                <a16:creationId xmlns:a16="http://schemas.microsoft.com/office/drawing/2014/main" id="{730AB3CC-C901-46E3-B30D-4A818FECCDA9}"/>
              </a:ext>
            </a:extLst>
          </p:cNvPr>
          <p:cNvSpPr txBox="1"/>
          <p:nvPr/>
        </p:nvSpPr>
        <p:spPr>
          <a:xfrm>
            <a:off x="1837267" y="5918200"/>
            <a:ext cx="8915401" cy="923330"/>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accent6">
                    <a:lumMod val="50000"/>
                  </a:schemeClr>
                </a:solidFill>
                <a:latin typeface="Proxinoma"/>
              </a:rPr>
              <a:t>Sectors such as industrial parks and IT facilities, food processing, cement and concrete production, and </a:t>
            </a:r>
            <a:r>
              <a:rPr lang="en-IN" b="1" dirty="0" err="1">
                <a:solidFill>
                  <a:schemeClr val="accent6">
                    <a:lumMod val="50000"/>
                  </a:schemeClr>
                </a:solidFill>
                <a:latin typeface="Proxinoma"/>
              </a:rPr>
              <a:t>agro</a:t>
            </a:r>
            <a:r>
              <a:rPr lang="en-IN" b="1" dirty="0">
                <a:solidFill>
                  <a:schemeClr val="accent6">
                    <a:lumMod val="50000"/>
                  </a:schemeClr>
                </a:solidFill>
                <a:latin typeface="Proxinoma"/>
              </a:rPr>
              <a:t>-based cold storage facilities have witnessed significant investments across various districts during the fiscal year 2021-2022.</a:t>
            </a:r>
          </a:p>
        </p:txBody>
      </p:sp>
    </p:spTree>
    <p:extLst>
      <p:ext uri="{BB962C8B-B14F-4D97-AF65-F5344CB8AC3E}">
        <p14:creationId xmlns:p14="http://schemas.microsoft.com/office/powerpoint/2010/main" val="174096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32A55-C7F3-4B9B-963F-9041E8B3E0B6}"/>
              </a:ext>
            </a:extLst>
          </p:cNvPr>
          <p:cNvSpPr txBox="1"/>
          <p:nvPr/>
        </p:nvSpPr>
        <p:spPr>
          <a:xfrm>
            <a:off x="0" y="89647"/>
            <a:ext cx="12192000" cy="646331"/>
          </a:xfrm>
          <a:prstGeom prst="rect">
            <a:avLst/>
          </a:prstGeom>
          <a:noFill/>
        </p:spPr>
        <p:txBody>
          <a:bodyPr wrap="square" rtlCol="0">
            <a:spAutoFit/>
          </a:bodyPr>
          <a:lstStyle/>
          <a:p>
            <a:r>
              <a:rPr lang="en-US" dirty="0">
                <a:latin typeface="Proxinoma"/>
              </a:rPr>
              <a:t>12. Can we identify any seasonal patterns or cyclicality in the investment trends for specific sectors? Do certain sectors experience higher investments during particular months? </a:t>
            </a:r>
            <a:endParaRPr lang="en-IN" dirty="0">
              <a:latin typeface="Proxinoma"/>
            </a:endParaRPr>
          </a:p>
        </p:txBody>
      </p:sp>
      <p:pic>
        <p:nvPicPr>
          <p:cNvPr id="4" name="Picture 3">
            <a:extLst>
              <a:ext uri="{FF2B5EF4-FFF2-40B4-BE49-F238E27FC236}">
                <a16:creationId xmlns:a16="http://schemas.microsoft.com/office/drawing/2014/main" id="{B0BA8E0B-E833-4916-ACBA-9B44F97C30A3}"/>
              </a:ext>
            </a:extLst>
          </p:cNvPr>
          <p:cNvPicPr>
            <a:picLocks noChangeAspect="1"/>
          </p:cNvPicPr>
          <p:nvPr/>
        </p:nvPicPr>
        <p:blipFill rotWithShape="1">
          <a:blip r:embed="rId2">
            <a:extLst>
              <a:ext uri="{28A0092B-C50C-407E-A947-70E740481C1C}">
                <a14:useLocalDpi xmlns:a14="http://schemas.microsoft.com/office/drawing/2010/main" val="0"/>
              </a:ext>
            </a:extLst>
          </a:blip>
          <a:srcRect l="6037" r="3025" b="2828"/>
          <a:stretch/>
        </p:blipFill>
        <p:spPr>
          <a:xfrm>
            <a:off x="251011" y="960337"/>
            <a:ext cx="8122023" cy="5198417"/>
          </a:xfrm>
          <a:prstGeom prst="rect">
            <a:avLst/>
          </a:prstGeom>
        </p:spPr>
      </p:pic>
      <p:sp>
        <p:nvSpPr>
          <p:cNvPr id="5" name="TextBox 4">
            <a:extLst>
              <a:ext uri="{FF2B5EF4-FFF2-40B4-BE49-F238E27FC236}">
                <a16:creationId xmlns:a16="http://schemas.microsoft.com/office/drawing/2014/main" id="{0DB1CC27-FCBE-4597-8706-AB728BD6345C}"/>
              </a:ext>
            </a:extLst>
          </p:cNvPr>
          <p:cNvSpPr txBox="1"/>
          <p:nvPr/>
        </p:nvSpPr>
        <p:spPr>
          <a:xfrm>
            <a:off x="8373034" y="960337"/>
            <a:ext cx="3037840" cy="923330"/>
          </a:xfrm>
          <a:prstGeom prst="rect">
            <a:avLst/>
          </a:prstGeom>
          <a:noFill/>
        </p:spPr>
        <p:txBody>
          <a:bodyPr wrap="square" rtlCol="0">
            <a:spAutoFit/>
          </a:bodyPr>
          <a:lstStyle/>
          <a:p>
            <a:r>
              <a:rPr lang="en-IN" sz="3600" b="1" u="sng" dirty="0">
                <a:latin typeface="Proxinoma"/>
              </a:rPr>
              <a:t>Insights:</a:t>
            </a:r>
          </a:p>
          <a:p>
            <a:endParaRPr lang="en-IN" dirty="0"/>
          </a:p>
        </p:txBody>
      </p:sp>
      <p:sp>
        <p:nvSpPr>
          <p:cNvPr id="6" name="TextBox 5">
            <a:extLst>
              <a:ext uri="{FF2B5EF4-FFF2-40B4-BE49-F238E27FC236}">
                <a16:creationId xmlns:a16="http://schemas.microsoft.com/office/drawing/2014/main" id="{8DDC0EF6-A5F6-4F63-B356-FB6AE4E4636F}"/>
              </a:ext>
            </a:extLst>
          </p:cNvPr>
          <p:cNvSpPr txBox="1"/>
          <p:nvPr/>
        </p:nvSpPr>
        <p:spPr>
          <a:xfrm>
            <a:off x="8449733" y="2116667"/>
            <a:ext cx="3491256" cy="3970318"/>
          </a:xfrm>
          <a:prstGeom prst="rect">
            <a:avLst/>
          </a:prstGeom>
          <a:noFill/>
        </p:spPr>
        <p:txBody>
          <a:bodyPr wrap="square" rtlCol="0">
            <a:spAutoFit/>
          </a:bodyPr>
          <a:lstStyle/>
          <a:p>
            <a:r>
              <a:rPr lang="en-US" b="1" dirty="0">
                <a:solidFill>
                  <a:schemeClr val="accent6">
                    <a:lumMod val="50000"/>
                  </a:schemeClr>
                </a:solidFill>
                <a:latin typeface="Proxinoma"/>
              </a:rPr>
              <a:t>1. There are no clear indications of specific sectors displaying seasonal or cyclical investment patterns associated with particular seasons or months.</a:t>
            </a:r>
          </a:p>
          <a:p>
            <a:endParaRPr lang="en-US" b="1" dirty="0">
              <a:solidFill>
                <a:schemeClr val="accent6">
                  <a:lumMod val="50000"/>
                </a:schemeClr>
              </a:solidFill>
              <a:latin typeface="Proxinoma"/>
            </a:endParaRPr>
          </a:p>
          <a:p>
            <a:r>
              <a:rPr lang="en-US" b="1" dirty="0">
                <a:solidFill>
                  <a:schemeClr val="accent6">
                    <a:lumMod val="50000"/>
                  </a:schemeClr>
                </a:solidFill>
                <a:latin typeface="Proxinoma"/>
              </a:rPr>
              <a:t>2. Nonetheless, certain sectors like Engineering in February, Fertilizers in December, Real Estate and Development in February, and Textiles in September have reported higher levels of investment during specific months.</a:t>
            </a:r>
            <a:endParaRPr lang="en-IN" b="1" dirty="0">
              <a:solidFill>
                <a:schemeClr val="accent6">
                  <a:lumMod val="50000"/>
                </a:schemeClr>
              </a:solidFill>
              <a:latin typeface="Proxinoma"/>
            </a:endParaRPr>
          </a:p>
        </p:txBody>
      </p:sp>
    </p:spTree>
    <p:extLst>
      <p:ext uri="{BB962C8B-B14F-4D97-AF65-F5344CB8AC3E}">
        <p14:creationId xmlns:p14="http://schemas.microsoft.com/office/powerpoint/2010/main" val="2157757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B3242F-7E4C-480F-91E7-5987762582F1}"/>
              </a:ext>
            </a:extLst>
          </p:cNvPr>
          <p:cNvSpPr txBox="1"/>
          <p:nvPr/>
        </p:nvSpPr>
        <p:spPr>
          <a:xfrm>
            <a:off x="770965" y="1479175"/>
            <a:ext cx="10963835" cy="1323439"/>
          </a:xfrm>
          <a:prstGeom prst="rect">
            <a:avLst/>
          </a:prstGeom>
          <a:noFill/>
        </p:spPr>
        <p:txBody>
          <a:bodyPr wrap="square" rtlCol="0">
            <a:spAutoFit/>
          </a:bodyPr>
          <a:lstStyle/>
          <a:p>
            <a:r>
              <a:rPr lang="en-IN" sz="8000" b="1" dirty="0">
                <a:solidFill>
                  <a:schemeClr val="accent2">
                    <a:lumMod val="75000"/>
                  </a:schemeClr>
                </a:solidFill>
              </a:rPr>
              <a:t>Secondary Research…</a:t>
            </a:r>
          </a:p>
        </p:txBody>
      </p:sp>
    </p:spTree>
    <p:extLst>
      <p:ext uri="{BB962C8B-B14F-4D97-AF65-F5344CB8AC3E}">
        <p14:creationId xmlns:p14="http://schemas.microsoft.com/office/powerpoint/2010/main" val="3396367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48A0BA-6CBA-43E0-B7AC-BEFBF3C16C57}"/>
              </a:ext>
            </a:extLst>
          </p:cNvPr>
          <p:cNvSpPr txBox="1"/>
          <p:nvPr/>
        </p:nvSpPr>
        <p:spPr>
          <a:xfrm>
            <a:off x="215153" y="116541"/>
            <a:ext cx="11725835" cy="646331"/>
          </a:xfrm>
          <a:prstGeom prst="rect">
            <a:avLst/>
          </a:prstGeom>
          <a:noFill/>
        </p:spPr>
        <p:txBody>
          <a:bodyPr wrap="square" rtlCol="0">
            <a:spAutoFit/>
          </a:bodyPr>
          <a:lstStyle/>
          <a:p>
            <a:endParaRPr lang="en-IN" dirty="0">
              <a:latin typeface="Proxinoma"/>
            </a:endParaRPr>
          </a:p>
          <a:p>
            <a:r>
              <a:rPr lang="en-US" dirty="0">
                <a:latin typeface="Proxinoma"/>
              </a:rPr>
              <a:t>1. What are the top 5 districts to buy commercial properties in Telangana? Justify your answer. </a:t>
            </a:r>
          </a:p>
        </p:txBody>
      </p:sp>
      <p:sp>
        <p:nvSpPr>
          <p:cNvPr id="3" name="TextBox 2">
            <a:extLst>
              <a:ext uri="{FF2B5EF4-FFF2-40B4-BE49-F238E27FC236}">
                <a16:creationId xmlns:a16="http://schemas.microsoft.com/office/drawing/2014/main" id="{68588687-6C62-45DC-ABC7-A869F4FAAD01}"/>
              </a:ext>
            </a:extLst>
          </p:cNvPr>
          <p:cNvSpPr txBox="1"/>
          <p:nvPr/>
        </p:nvSpPr>
        <p:spPr>
          <a:xfrm>
            <a:off x="335280" y="883920"/>
            <a:ext cx="8818880"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err="1">
                <a:solidFill>
                  <a:schemeClr val="tx2">
                    <a:lumMod val="75000"/>
                  </a:schemeClr>
                </a:solidFill>
              </a:rPr>
              <a:t>Medchal-Malkajgiri</a:t>
            </a:r>
            <a:endParaRPr lang="en-IN" b="1" dirty="0">
              <a:solidFill>
                <a:schemeClr val="tx2">
                  <a:lumMod val="75000"/>
                </a:schemeClr>
              </a:solidFill>
            </a:endParaRPr>
          </a:p>
          <a:p>
            <a:pPr marL="285750" indent="-285750">
              <a:lnSpc>
                <a:spcPct val="150000"/>
              </a:lnSpc>
              <a:buFont typeface="Arial" panose="020B0604020202020204" pitchFamily="34" charset="0"/>
              <a:buChar char="•"/>
            </a:pPr>
            <a:r>
              <a:rPr lang="en-IN" b="1" dirty="0">
                <a:solidFill>
                  <a:schemeClr val="tx2">
                    <a:lumMod val="75000"/>
                  </a:schemeClr>
                </a:solidFill>
              </a:rPr>
              <a:t>Hyderabad</a:t>
            </a:r>
          </a:p>
          <a:p>
            <a:pPr marL="285750" indent="-285750">
              <a:lnSpc>
                <a:spcPct val="150000"/>
              </a:lnSpc>
              <a:buFont typeface="Arial" panose="020B0604020202020204" pitchFamily="34" charset="0"/>
              <a:buChar char="•"/>
            </a:pPr>
            <a:r>
              <a:rPr lang="en-IN" b="1" dirty="0">
                <a:solidFill>
                  <a:schemeClr val="tx2">
                    <a:lumMod val="75000"/>
                  </a:schemeClr>
                </a:solidFill>
              </a:rPr>
              <a:t>Rangareddy</a:t>
            </a:r>
          </a:p>
          <a:p>
            <a:pPr marL="285750" indent="-285750">
              <a:lnSpc>
                <a:spcPct val="150000"/>
              </a:lnSpc>
              <a:buFont typeface="Arial" panose="020B0604020202020204" pitchFamily="34" charset="0"/>
              <a:buChar char="•"/>
            </a:pPr>
            <a:r>
              <a:rPr lang="en-IN" b="1" dirty="0" err="1">
                <a:solidFill>
                  <a:schemeClr val="tx2">
                    <a:lumMod val="75000"/>
                  </a:schemeClr>
                </a:solidFill>
              </a:rPr>
              <a:t>Sangareddy</a:t>
            </a:r>
            <a:endParaRPr lang="en-IN" b="1" dirty="0">
              <a:solidFill>
                <a:schemeClr val="tx2">
                  <a:lumMod val="75000"/>
                </a:schemeClr>
              </a:solidFill>
            </a:endParaRPr>
          </a:p>
          <a:p>
            <a:pPr marL="285750" indent="-285750">
              <a:lnSpc>
                <a:spcPct val="150000"/>
              </a:lnSpc>
              <a:buFont typeface="Arial" panose="020B0604020202020204" pitchFamily="34" charset="0"/>
              <a:buChar char="•"/>
            </a:pPr>
            <a:r>
              <a:rPr lang="en-IN" b="1" dirty="0" err="1">
                <a:solidFill>
                  <a:schemeClr val="tx2">
                    <a:lumMod val="75000"/>
                  </a:schemeClr>
                </a:solidFill>
              </a:rPr>
              <a:t>Hanumakonda</a:t>
            </a:r>
            <a:endParaRPr lang="en-IN" b="1" dirty="0">
              <a:solidFill>
                <a:schemeClr val="tx2">
                  <a:lumMod val="75000"/>
                </a:schemeClr>
              </a:solidFill>
            </a:endParaRPr>
          </a:p>
          <a:p>
            <a:pPr marL="285750" indent="-285750">
              <a:lnSpc>
                <a:spcPct val="150000"/>
              </a:lnSpc>
              <a:buFont typeface="Arial" panose="020B0604020202020204" pitchFamily="34" charset="0"/>
              <a:buChar char="•"/>
            </a:pPr>
            <a:r>
              <a:rPr lang="en-IN" b="1" dirty="0" err="1">
                <a:solidFill>
                  <a:schemeClr val="tx2">
                    <a:lumMod val="75000"/>
                  </a:schemeClr>
                </a:solidFill>
              </a:rPr>
              <a:t>Yadadri</a:t>
            </a:r>
            <a:r>
              <a:rPr lang="en-IN" b="1" dirty="0">
                <a:solidFill>
                  <a:schemeClr val="tx2">
                    <a:lumMod val="75000"/>
                  </a:schemeClr>
                </a:solidFill>
              </a:rPr>
              <a:t> </a:t>
            </a:r>
            <a:r>
              <a:rPr lang="en-IN" b="1" dirty="0" err="1">
                <a:solidFill>
                  <a:schemeClr val="tx2">
                    <a:lumMod val="75000"/>
                  </a:schemeClr>
                </a:solidFill>
              </a:rPr>
              <a:t>Bhuvanagiri</a:t>
            </a:r>
            <a:endParaRPr lang="en-IN" b="1" dirty="0">
              <a:solidFill>
                <a:schemeClr val="tx2">
                  <a:lumMod val="75000"/>
                </a:schemeClr>
              </a:solidFill>
            </a:endParaRPr>
          </a:p>
        </p:txBody>
      </p:sp>
      <p:sp>
        <p:nvSpPr>
          <p:cNvPr id="4" name="TextBox 3">
            <a:extLst>
              <a:ext uri="{FF2B5EF4-FFF2-40B4-BE49-F238E27FC236}">
                <a16:creationId xmlns:a16="http://schemas.microsoft.com/office/drawing/2014/main" id="{7FF1E26C-BEC1-4B2E-80B7-4C5E769A3BB5}"/>
              </a:ext>
            </a:extLst>
          </p:cNvPr>
          <p:cNvSpPr txBox="1"/>
          <p:nvPr/>
        </p:nvSpPr>
        <p:spPr>
          <a:xfrm>
            <a:off x="558800" y="3870960"/>
            <a:ext cx="9265920" cy="3554819"/>
          </a:xfrm>
          <a:prstGeom prst="rect">
            <a:avLst/>
          </a:prstGeom>
          <a:noFill/>
        </p:spPr>
        <p:txBody>
          <a:bodyPr wrap="square" rtlCol="0">
            <a:spAutoFit/>
          </a:bodyPr>
          <a:lstStyle/>
          <a:p>
            <a:r>
              <a:rPr lang="en-IN" b="1" u="sng" dirty="0"/>
              <a:t>Reasons:</a:t>
            </a:r>
          </a:p>
          <a:p>
            <a:pPr marL="285750" indent="-285750">
              <a:lnSpc>
                <a:spcPct val="150000"/>
              </a:lnSpc>
              <a:buFont typeface="Arial" panose="020B0604020202020204" pitchFamily="34" charset="0"/>
              <a:buChar char="•"/>
            </a:pPr>
            <a:r>
              <a:rPr lang="en-IN" b="1" dirty="0"/>
              <a:t>Urban Centres</a:t>
            </a:r>
          </a:p>
          <a:p>
            <a:pPr marL="285750" indent="-285750">
              <a:lnSpc>
                <a:spcPct val="150000"/>
              </a:lnSpc>
              <a:buFont typeface="Arial" panose="020B0604020202020204" pitchFamily="34" charset="0"/>
              <a:buChar char="•"/>
            </a:pPr>
            <a:r>
              <a:rPr lang="en-IN" b="1" dirty="0"/>
              <a:t>Robust Infrastructure facilities</a:t>
            </a:r>
          </a:p>
          <a:p>
            <a:pPr marL="285750" indent="-285750">
              <a:lnSpc>
                <a:spcPct val="150000"/>
              </a:lnSpc>
              <a:buFont typeface="Arial" panose="020B0604020202020204" pitchFamily="34" charset="0"/>
              <a:buChar char="•"/>
            </a:pPr>
            <a:r>
              <a:rPr lang="en-IN" b="1" dirty="0"/>
              <a:t>Investements and economic growth</a:t>
            </a:r>
          </a:p>
          <a:p>
            <a:pPr marL="285750" indent="-285750">
              <a:lnSpc>
                <a:spcPct val="150000"/>
              </a:lnSpc>
              <a:buFont typeface="Arial" panose="020B0604020202020204" pitchFamily="34" charset="0"/>
              <a:buChar char="•"/>
            </a:pPr>
            <a:r>
              <a:rPr lang="en-IN" b="1" dirty="0"/>
              <a:t>Employment Opportunities</a:t>
            </a:r>
          </a:p>
          <a:p>
            <a:pPr marL="285750" indent="-285750">
              <a:lnSpc>
                <a:spcPct val="150000"/>
              </a:lnSpc>
              <a:buFont typeface="Arial" panose="020B0604020202020204" pitchFamily="34" charset="0"/>
              <a:buChar char="•"/>
            </a:pPr>
            <a:r>
              <a:rPr lang="en-IN" b="1" dirty="0"/>
              <a:t>Transportation Connectivity</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endParaRPr lang="en-IN" b="1" dirty="0"/>
          </a:p>
          <a:p>
            <a:pPr marL="342900" indent="-342900">
              <a:buFont typeface="+mj-lt"/>
              <a:buAutoNum type="arabicPeriod"/>
            </a:pPr>
            <a:endParaRPr lang="en-IN" b="1" u="sng" dirty="0"/>
          </a:p>
        </p:txBody>
      </p:sp>
    </p:spTree>
    <p:extLst>
      <p:ext uri="{BB962C8B-B14F-4D97-AF65-F5344CB8AC3E}">
        <p14:creationId xmlns:p14="http://schemas.microsoft.com/office/powerpoint/2010/main" val="3696637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F7811-B0DC-4160-A5F5-69B3528B2754}"/>
              </a:ext>
            </a:extLst>
          </p:cNvPr>
          <p:cNvSpPr txBox="1"/>
          <p:nvPr/>
        </p:nvSpPr>
        <p:spPr>
          <a:xfrm>
            <a:off x="358588" y="0"/>
            <a:ext cx="11663083" cy="1200329"/>
          </a:xfrm>
          <a:prstGeom prst="rect">
            <a:avLst/>
          </a:prstGeom>
          <a:noFill/>
        </p:spPr>
        <p:txBody>
          <a:bodyPr wrap="square" rtlCol="0">
            <a:spAutoFit/>
          </a:bodyPr>
          <a:lstStyle/>
          <a:p>
            <a:endParaRPr lang="en-IN" dirty="0">
              <a:latin typeface="Proxinoma"/>
            </a:endParaRPr>
          </a:p>
          <a:p>
            <a:r>
              <a:rPr lang="en-US" dirty="0">
                <a:latin typeface="Proxinoma"/>
              </a:rPr>
              <a:t>2. What significant policies or initiatives were put into effect to enhance economic growth, investments, and employment in Telangana by the current government? Can we quantify the impact of these policies using available data? </a:t>
            </a:r>
          </a:p>
          <a:p>
            <a:endParaRPr lang="en-IN" dirty="0">
              <a:latin typeface="Proxinoma"/>
            </a:endParaRPr>
          </a:p>
        </p:txBody>
      </p:sp>
      <p:sp>
        <p:nvSpPr>
          <p:cNvPr id="5" name="TextBox 4">
            <a:extLst>
              <a:ext uri="{FF2B5EF4-FFF2-40B4-BE49-F238E27FC236}">
                <a16:creationId xmlns:a16="http://schemas.microsoft.com/office/drawing/2014/main" id="{D1182F20-8A62-4626-AD85-A02742B87C0B}"/>
              </a:ext>
            </a:extLst>
          </p:cNvPr>
          <p:cNvSpPr txBox="1"/>
          <p:nvPr/>
        </p:nvSpPr>
        <p:spPr>
          <a:xfrm>
            <a:off x="358588" y="929396"/>
            <a:ext cx="10346266" cy="5450851"/>
          </a:xfrm>
          <a:prstGeom prst="rect">
            <a:avLst/>
          </a:prstGeom>
          <a:noFill/>
        </p:spPr>
        <p:txBody>
          <a:bodyPr wrap="square" rtlCol="0">
            <a:spAutoFit/>
          </a:bodyPr>
          <a:lstStyle/>
          <a:p>
            <a:pPr marL="342900" indent="-342900">
              <a:lnSpc>
                <a:spcPct val="150000"/>
              </a:lnSpc>
              <a:buAutoNum type="arabicPeriod"/>
            </a:pPr>
            <a:r>
              <a:rPr lang="en-US" b="1" u="sng" dirty="0"/>
              <a:t>Infrastructure Development:</a:t>
            </a:r>
            <a:endParaRPr lang="en-US" b="1" dirty="0"/>
          </a:p>
          <a:p>
            <a:pPr marL="285750" indent="-285750">
              <a:lnSpc>
                <a:spcPct val="150000"/>
              </a:lnSpc>
              <a:buFont typeface="Arial" panose="020B0604020202020204" pitchFamily="34" charset="0"/>
              <a:buChar char="•"/>
            </a:pPr>
            <a:r>
              <a:rPr lang="en-US" b="1" dirty="0"/>
              <a:t>TS – </a:t>
            </a:r>
            <a:r>
              <a:rPr lang="en-US" b="1" dirty="0" err="1"/>
              <a:t>iPASS</a:t>
            </a:r>
            <a:r>
              <a:rPr lang="en-US" b="1" dirty="0"/>
              <a:t> and T HUB, T - Works: </a:t>
            </a:r>
            <a:r>
              <a:rPr lang="en-US" dirty="0"/>
              <a:t>Promoting investment and innovation hubs.</a:t>
            </a:r>
          </a:p>
          <a:p>
            <a:pPr marL="285750" indent="-285750">
              <a:lnSpc>
                <a:spcPct val="150000"/>
              </a:lnSpc>
              <a:buFont typeface="Arial" panose="020B0604020202020204" pitchFamily="34" charset="0"/>
              <a:buChar char="•"/>
            </a:pPr>
            <a:r>
              <a:rPr lang="en-US" b="1" dirty="0"/>
              <a:t>24/7 Availability of Quality Power: </a:t>
            </a:r>
            <a:r>
              <a:rPr lang="en-US" dirty="0"/>
              <a:t>Ensuring uninterrupted power supply for all sectors.</a:t>
            </a:r>
          </a:p>
          <a:p>
            <a:pPr marL="285750" indent="-285750">
              <a:lnSpc>
                <a:spcPct val="150000"/>
              </a:lnSpc>
              <a:buFont typeface="Arial" panose="020B0604020202020204" pitchFamily="34" charset="0"/>
              <a:buChar char="•"/>
            </a:pPr>
            <a:r>
              <a:rPr lang="en-US" b="1" dirty="0"/>
              <a:t>Major Lift Irrigation Projects: </a:t>
            </a:r>
            <a:r>
              <a:rPr lang="en-US" dirty="0"/>
              <a:t>Enhancing water resources management.</a:t>
            </a:r>
          </a:p>
          <a:p>
            <a:pPr marL="285750" indent="-285750">
              <a:lnSpc>
                <a:spcPct val="150000"/>
              </a:lnSpc>
              <a:buFont typeface="Arial" panose="020B0604020202020204" pitchFamily="34" charset="0"/>
              <a:buChar char="•"/>
            </a:pPr>
            <a:endParaRPr lang="en-US" dirty="0"/>
          </a:p>
          <a:p>
            <a:pPr>
              <a:lnSpc>
                <a:spcPct val="150000"/>
              </a:lnSpc>
            </a:pPr>
            <a:r>
              <a:rPr lang="en-US" dirty="0"/>
              <a:t>2</a:t>
            </a:r>
            <a:r>
              <a:rPr lang="en-US" b="1" u="sng" dirty="0"/>
              <a:t>. Infrastructure and Investment:</a:t>
            </a:r>
            <a:endParaRPr lang="en-US" dirty="0"/>
          </a:p>
          <a:p>
            <a:pPr marL="285750" indent="-285750">
              <a:lnSpc>
                <a:spcPct val="150000"/>
              </a:lnSpc>
              <a:buFont typeface="Arial" panose="020B0604020202020204" pitchFamily="34" charset="0"/>
              <a:buChar char="•"/>
            </a:pPr>
            <a:r>
              <a:rPr lang="en-US" b="1" dirty="0"/>
              <a:t>Global Investments: </a:t>
            </a:r>
            <a:r>
              <a:rPr lang="en-US" dirty="0"/>
              <a:t>Attracting international investors by  Creating Infrastructure Meeting International Standards.</a:t>
            </a:r>
          </a:p>
          <a:p>
            <a:pPr marL="285750" indent="-285750">
              <a:lnSpc>
                <a:spcPct val="150000"/>
              </a:lnSpc>
              <a:buFont typeface="Arial" panose="020B0604020202020204" pitchFamily="34" charset="0"/>
              <a:buChar char="•"/>
            </a:pPr>
            <a:r>
              <a:rPr lang="en-US" b="1" dirty="0"/>
              <a:t>Creating New Industrial Parks: </a:t>
            </a:r>
            <a:r>
              <a:rPr lang="en-US" dirty="0"/>
              <a:t>Facilitating industrial growth in all Sectors.</a:t>
            </a:r>
          </a:p>
          <a:p>
            <a:pPr marL="285750" indent="-285750">
              <a:lnSpc>
                <a:spcPct val="150000"/>
              </a:lnSpc>
              <a:buFont typeface="Arial" panose="020B0604020202020204" pitchFamily="34" charset="0"/>
              <a:buChar char="•"/>
            </a:pPr>
            <a:endParaRPr lang="en-US" dirty="0"/>
          </a:p>
          <a:p>
            <a:pPr>
              <a:lnSpc>
                <a:spcPct val="150000"/>
              </a:lnSpc>
            </a:pPr>
            <a:r>
              <a:rPr lang="en-US" dirty="0"/>
              <a:t>3. </a:t>
            </a:r>
            <a:r>
              <a:rPr lang="en-US" b="1" u="sng" dirty="0"/>
              <a:t>Law and Order:</a:t>
            </a:r>
            <a:endParaRPr lang="en-US" dirty="0"/>
          </a:p>
          <a:p>
            <a:pPr>
              <a:lnSpc>
                <a:spcPct val="150000"/>
              </a:lnSpc>
            </a:pPr>
            <a:r>
              <a:rPr lang="en-US" b="1" dirty="0"/>
              <a:t>Effective Law and Order: </a:t>
            </a:r>
            <a:r>
              <a:rPr lang="en-US" dirty="0"/>
              <a:t>Ensuring safety for citizens and investors.</a:t>
            </a:r>
          </a:p>
          <a:p>
            <a:pPr>
              <a:lnSpc>
                <a:spcPct val="150000"/>
              </a:lnSpc>
            </a:pPr>
            <a:endParaRPr lang="en-IN" dirty="0"/>
          </a:p>
        </p:txBody>
      </p:sp>
    </p:spTree>
    <p:extLst>
      <p:ext uri="{BB962C8B-B14F-4D97-AF65-F5344CB8AC3E}">
        <p14:creationId xmlns:p14="http://schemas.microsoft.com/office/powerpoint/2010/main" val="1908621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167134-4EFD-4A2B-9864-30423724B267}"/>
              </a:ext>
            </a:extLst>
          </p:cNvPr>
          <p:cNvSpPr txBox="1"/>
          <p:nvPr/>
        </p:nvSpPr>
        <p:spPr>
          <a:xfrm>
            <a:off x="188259" y="959224"/>
            <a:ext cx="11174008" cy="1477329"/>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248F2B8C-19C1-4252-8597-6A7DC4EC6263}"/>
              </a:ext>
            </a:extLst>
          </p:cNvPr>
          <p:cNvSpPr txBox="1"/>
          <p:nvPr/>
        </p:nvSpPr>
        <p:spPr>
          <a:xfrm>
            <a:off x="319492" y="373849"/>
            <a:ext cx="11353800" cy="5866350"/>
          </a:xfrm>
          <a:prstGeom prst="rect">
            <a:avLst/>
          </a:prstGeom>
          <a:noFill/>
        </p:spPr>
        <p:txBody>
          <a:bodyPr wrap="square" rtlCol="0">
            <a:spAutoFit/>
          </a:bodyPr>
          <a:lstStyle/>
          <a:p>
            <a:pPr>
              <a:lnSpc>
                <a:spcPct val="150000"/>
              </a:lnSpc>
            </a:pPr>
            <a:r>
              <a:rPr lang="en-IN" dirty="0"/>
              <a:t>4</a:t>
            </a:r>
            <a:r>
              <a:rPr lang="en-IN" b="1" u="sng" dirty="0"/>
              <a:t>.</a:t>
            </a:r>
            <a:r>
              <a:rPr lang="en-US" b="1" u="sng" dirty="0"/>
              <a:t> Connectivity and Transport:</a:t>
            </a:r>
            <a:endParaRPr lang="en-US" dirty="0"/>
          </a:p>
          <a:p>
            <a:pPr>
              <a:lnSpc>
                <a:spcPct val="150000"/>
              </a:lnSpc>
            </a:pPr>
            <a:r>
              <a:rPr lang="en-US" b="1" dirty="0"/>
              <a:t>Connectivity and Public Transport: </a:t>
            </a:r>
            <a:r>
              <a:rPr lang="en-US" dirty="0"/>
              <a:t>Enhancing transportation networks for better mobility.</a:t>
            </a:r>
          </a:p>
          <a:p>
            <a:pPr>
              <a:lnSpc>
                <a:spcPct val="150000"/>
              </a:lnSpc>
            </a:pPr>
            <a:endParaRPr lang="en-US" dirty="0"/>
          </a:p>
          <a:p>
            <a:pPr>
              <a:lnSpc>
                <a:spcPct val="150000"/>
              </a:lnSpc>
            </a:pPr>
            <a:r>
              <a:rPr lang="en-US" b="1" dirty="0"/>
              <a:t>5. </a:t>
            </a:r>
            <a:r>
              <a:rPr lang="en-US" b="1" u="sng" dirty="0"/>
              <a:t>Rural and Urban Development:</a:t>
            </a:r>
            <a:r>
              <a:rPr lang="en-US" b="1" dirty="0"/>
              <a:t> </a:t>
            </a:r>
          </a:p>
          <a:p>
            <a:pPr>
              <a:lnSpc>
                <a:spcPct val="150000"/>
              </a:lnSpc>
            </a:pPr>
            <a:r>
              <a:rPr lang="en-US" b="1" dirty="0"/>
              <a:t>Pattana </a:t>
            </a:r>
            <a:r>
              <a:rPr lang="en-US" b="1" dirty="0" err="1"/>
              <a:t>Pragathi</a:t>
            </a:r>
            <a:r>
              <a:rPr lang="en-US" b="1" dirty="0"/>
              <a:t> – </a:t>
            </a:r>
            <a:r>
              <a:rPr lang="en-US" b="1" dirty="0" err="1"/>
              <a:t>Palle</a:t>
            </a:r>
            <a:r>
              <a:rPr lang="en-US" b="1" dirty="0"/>
              <a:t> </a:t>
            </a:r>
            <a:r>
              <a:rPr lang="en-US" b="1" dirty="0" err="1"/>
              <a:t>Pragathi</a:t>
            </a:r>
            <a:r>
              <a:rPr lang="en-US" b="1" dirty="0"/>
              <a:t>: </a:t>
            </a:r>
            <a:r>
              <a:rPr lang="en-US" dirty="0"/>
              <a:t>Transforming rural and urban areas.</a:t>
            </a:r>
          </a:p>
          <a:p>
            <a:pPr>
              <a:lnSpc>
                <a:spcPct val="150000"/>
              </a:lnSpc>
            </a:pPr>
            <a:endParaRPr lang="en-US" dirty="0"/>
          </a:p>
          <a:p>
            <a:pPr>
              <a:lnSpc>
                <a:spcPct val="150000"/>
              </a:lnSpc>
            </a:pPr>
            <a:r>
              <a:rPr lang="en-IN" b="1" u="sng" dirty="0"/>
              <a:t>6. Farmer Support Schemes:</a:t>
            </a:r>
            <a:br>
              <a:rPr lang="en-IN" b="1" u="sng" dirty="0"/>
            </a:br>
            <a:endParaRPr lang="en-IN" b="1" u="sng" dirty="0"/>
          </a:p>
          <a:p>
            <a:pPr marL="285750" indent="-285750">
              <a:lnSpc>
                <a:spcPct val="150000"/>
              </a:lnSpc>
              <a:buFont typeface="Arial" panose="020B0604020202020204" pitchFamily="34" charset="0"/>
              <a:buChar char="•"/>
            </a:pPr>
            <a:r>
              <a:rPr lang="en-US" b="1" dirty="0" err="1"/>
              <a:t>Rythu</a:t>
            </a:r>
            <a:r>
              <a:rPr lang="en-US" b="1" dirty="0"/>
              <a:t> </a:t>
            </a:r>
            <a:r>
              <a:rPr lang="en-US" b="1" dirty="0" err="1"/>
              <a:t>Bandhu</a:t>
            </a:r>
            <a:r>
              <a:rPr lang="en-US" b="1" dirty="0"/>
              <a:t>: </a:t>
            </a:r>
            <a:r>
              <a:rPr lang="en-US" dirty="0"/>
              <a:t>Providing support to farmers through direct income assistance.</a:t>
            </a:r>
          </a:p>
          <a:p>
            <a:pPr marL="285750" indent="-285750">
              <a:lnSpc>
                <a:spcPct val="150000"/>
              </a:lnSpc>
              <a:buFont typeface="Arial" panose="020B0604020202020204" pitchFamily="34" charset="0"/>
              <a:buChar char="•"/>
            </a:pPr>
            <a:r>
              <a:rPr lang="en-US" b="1" dirty="0"/>
              <a:t>Subsidies and Encouragement for Agriculture: </a:t>
            </a:r>
            <a:r>
              <a:rPr lang="en-US" dirty="0"/>
              <a:t>Boosting agriculture and allied sectors.</a:t>
            </a:r>
          </a:p>
          <a:p>
            <a:pPr marL="285750" indent="-285750">
              <a:lnSpc>
                <a:spcPct val="150000"/>
              </a:lnSpc>
              <a:buFont typeface="Arial" panose="020B0604020202020204" pitchFamily="34" charset="0"/>
              <a:buChar char="•"/>
            </a:pPr>
            <a:r>
              <a:rPr lang="en-US" b="1" dirty="0"/>
              <a:t>24/7 Availability of Quality Power: </a:t>
            </a:r>
            <a:r>
              <a:rPr lang="en-US" dirty="0"/>
              <a:t>Ensuring uninterrupted power supply for Agriculture.</a:t>
            </a:r>
          </a:p>
          <a:p>
            <a:pPr marL="285750" indent="-285750">
              <a:lnSpc>
                <a:spcPct val="150000"/>
              </a:lnSpc>
              <a:buFont typeface="Arial" panose="020B0604020202020204" pitchFamily="34" charset="0"/>
              <a:buChar char="•"/>
            </a:pPr>
            <a:r>
              <a:rPr lang="en-US" b="1" dirty="0"/>
              <a:t>Major Lift Irrigation Projects: </a:t>
            </a:r>
            <a:r>
              <a:rPr lang="en-US" dirty="0"/>
              <a:t>Enhancing water </a:t>
            </a:r>
            <a:r>
              <a:rPr lang="en-US" b="1" dirty="0"/>
              <a:t>resources</a:t>
            </a:r>
            <a:r>
              <a:rPr lang="en-US" dirty="0"/>
              <a:t> management.</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274678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B72497-5F59-4A3A-863E-56333E94CC70}"/>
              </a:ext>
            </a:extLst>
          </p:cNvPr>
          <p:cNvSpPr txBox="1"/>
          <p:nvPr/>
        </p:nvSpPr>
        <p:spPr>
          <a:xfrm>
            <a:off x="1544472" y="0"/>
            <a:ext cx="9103056" cy="1015663"/>
          </a:xfrm>
          <a:prstGeom prst="rect">
            <a:avLst/>
          </a:prstGeom>
          <a:noFill/>
        </p:spPr>
        <p:txBody>
          <a:bodyPr wrap="square" rtlCol="0">
            <a:spAutoFit/>
          </a:bodyPr>
          <a:lstStyle/>
          <a:p>
            <a:pPr algn="ctr"/>
            <a:r>
              <a:rPr lang="en-IN" sz="6000" b="1" dirty="0">
                <a:solidFill>
                  <a:schemeClr val="accent2">
                    <a:lumMod val="75000"/>
                  </a:schemeClr>
                </a:solidFill>
              </a:rPr>
              <a:t>About</a:t>
            </a:r>
            <a:r>
              <a:rPr lang="en-IN" sz="3200" b="1" dirty="0"/>
              <a:t> </a:t>
            </a:r>
            <a:r>
              <a:rPr lang="en-IN" sz="6000" b="1" dirty="0">
                <a:solidFill>
                  <a:schemeClr val="accent2">
                    <a:lumMod val="75000"/>
                  </a:schemeClr>
                </a:solidFill>
              </a:rPr>
              <a:t>The</a:t>
            </a:r>
            <a:r>
              <a:rPr lang="en-IN" sz="3200" b="1" dirty="0"/>
              <a:t> </a:t>
            </a:r>
            <a:r>
              <a:rPr lang="en-IN" sz="6000" b="1" dirty="0">
                <a:solidFill>
                  <a:schemeClr val="accent2">
                    <a:lumMod val="75000"/>
                  </a:schemeClr>
                </a:solidFill>
              </a:rPr>
              <a:t>State</a:t>
            </a:r>
          </a:p>
        </p:txBody>
      </p:sp>
      <p:sp>
        <p:nvSpPr>
          <p:cNvPr id="3" name="TextBox 2">
            <a:extLst>
              <a:ext uri="{FF2B5EF4-FFF2-40B4-BE49-F238E27FC236}">
                <a16:creationId xmlns:a16="http://schemas.microsoft.com/office/drawing/2014/main" id="{C28C78EF-63F7-450C-8305-60C2878B049E}"/>
              </a:ext>
            </a:extLst>
          </p:cNvPr>
          <p:cNvSpPr txBox="1"/>
          <p:nvPr/>
        </p:nvSpPr>
        <p:spPr>
          <a:xfrm>
            <a:off x="611164" y="1420059"/>
            <a:ext cx="10969672" cy="5262979"/>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Proxinoma"/>
              </a:rPr>
              <a:t> </a:t>
            </a:r>
            <a:r>
              <a:rPr lang="en-IN" sz="2400" b="1" dirty="0">
                <a:solidFill>
                  <a:schemeClr val="accent6">
                    <a:lumMod val="50000"/>
                  </a:schemeClr>
                </a:solidFill>
                <a:latin typeface="Proxinoma"/>
              </a:rPr>
              <a:t>Telangana, the most recently formed Indian state, comprises 33 districts.	</a:t>
            </a:r>
          </a:p>
          <a:p>
            <a:r>
              <a:rPr lang="en-IN" sz="2400" b="1" dirty="0">
                <a:solidFill>
                  <a:schemeClr val="accent6">
                    <a:lumMod val="50000"/>
                  </a:schemeClr>
                </a:solidFill>
                <a:latin typeface="Proxinoma"/>
              </a:rPr>
              <a:t> </a:t>
            </a:r>
          </a:p>
          <a:p>
            <a:pPr marL="285750" indent="-285750">
              <a:buFont typeface="Arial" panose="020B0604020202020204" pitchFamily="34" charset="0"/>
              <a:buChar char="•"/>
            </a:pPr>
            <a:r>
              <a:rPr lang="en-IN" sz="2400" b="1" dirty="0">
                <a:solidFill>
                  <a:schemeClr val="accent6">
                    <a:lumMod val="50000"/>
                  </a:schemeClr>
                </a:solidFill>
                <a:latin typeface="Proxinoma"/>
              </a:rPr>
              <a:t> With a population of approximately 3.8 crores, it ranks as the 12th most populous state in India.</a:t>
            </a:r>
          </a:p>
          <a:p>
            <a:r>
              <a:rPr lang="en-IN" sz="2400" b="1" dirty="0">
                <a:solidFill>
                  <a:schemeClr val="accent6">
                    <a:lumMod val="50000"/>
                  </a:schemeClr>
                </a:solidFill>
                <a:latin typeface="Proxinoma"/>
              </a:rPr>
              <a:t> </a:t>
            </a:r>
          </a:p>
          <a:p>
            <a:pPr marL="285750" indent="-285750">
              <a:buFont typeface="Arial" panose="020B0604020202020204" pitchFamily="34" charset="0"/>
              <a:buChar char="•"/>
            </a:pPr>
            <a:r>
              <a:rPr lang="en-IN" sz="2400" b="1" dirty="0">
                <a:solidFill>
                  <a:schemeClr val="accent6">
                    <a:lumMod val="50000"/>
                  </a:schemeClr>
                </a:solidFill>
                <a:latin typeface="Proxinoma"/>
              </a:rPr>
              <a:t>Telangana has a notable urban population of 39% and a substantial rural population of 61%.</a:t>
            </a:r>
          </a:p>
          <a:p>
            <a:r>
              <a:rPr lang="en-IN" sz="2400" b="1" dirty="0">
                <a:solidFill>
                  <a:schemeClr val="accent6">
                    <a:lumMod val="50000"/>
                  </a:schemeClr>
                </a:solidFill>
                <a:latin typeface="Proxinoma"/>
              </a:rPr>
              <a:t> </a:t>
            </a:r>
          </a:p>
          <a:p>
            <a:pPr marL="285750" indent="-285750">
              <a:buFont typeface="Arial" panose="020B0604020202020204" pitchFamily="34" charset="0"/>
              <a:buChar char="•"/>
            </a:pPr>
            <a:r>
              <a:rPr lang="en-IN" sz="2400" b="1" dirty="0">
                <a:solidFill>
                  <a:schemeClr val="accent6">
                    <a:lumMod val="50000"/>
                  </a:schemeClr>
                </a:solidFill>
                <a:latin typeface="Proxinoma"/>
              </a:rPr>
              <a:t> The state's literacy rate stands at approximately 67%.</a:t>
            </a:r>
          </a:p>
          <a:p>
            <a:endParaRPr lang="en-IN" sz="2400" b="1" dirty="0">
              <a:solidFill>
                <a:schemeClr val="accent6">
                  <a:lumMod val="50000"/>
                </a:schemeClr>
              </a:solidFill>
              <a:latin typeface="Proxinoma"/>
            </a:endParaRPr>
          </a:p>
          <a:p>
            <a:pPr marL="285750" indent="-285750">
              <a:buFont typeface="Arial" panose="020B0604020202020204" pitchFamily="34" charset="0"/>
              <a:buChar char="•"/>
            </a:pPr>
            <a:r>
              <a:rPr lang="en-US" sz="2400" b="1" dirty="0">
                <a:solidFill>
                  <a:schemeClr val="accent6">
                    <a:lumMod val="50000"/>
                  </a:schemeClr>
                </a:solidFill>
                <a:latin typeface="Proxinoma"/>
              </a:rPr>
              <a:t>Agriculture and allied activities, industries and service sectors are the major contributors to the Telangana state Economy.</a:t>
            </a:r>
          </a:p>
          <a:p>
            <a:pPr marL="285750" indent="-285750">
              <a:buFont typeface="Arial" panose="020B0604020202020204" pitchFamily="34" charset="0"/>
              <a:buChar char="•"/>
            </a:pPr>
            <a:endParaRPr lang="en-IN" sz="2400" dirty="0">
              <a:latin typeface="Proxinoma"/>
            </a:endParaRPr>
          </a:p>
          <a:p>
            <a:endParaRPr lang="en-IN" sz="2400" dirty="0">
              <a:latin typeface="Proxinoma"/>
            </a:endParaRPr>
          </a:p>
        </p:txBody>
      </p:sp>
    </p:spTree>
    <p:extLst>
      <p:ext uri="{BB962C8B-B14F-4D97-AF65-F5344CB8AC3E}">
        <p14:creationId xmlns:p14="http://schemas.microsoft.com/office/powerpoint/2010/main" val="3709240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D8E84-2D0C-4CF1-8B34-DAB50C96F320}"/>
              </a:ext>
            </a:extLst>
          </p:cNvPr>
          <p:cNvSpPr txBox="1"/>
          <p:nvPr/>
        </p:nvSpPr>
        <p:spPr>
          <a:xfrm>
            <a:off x="313267" y="436017"/>
            <a:ext cx="11743765" cy="584775"/>
          </a:xfrm>
          <a:prstGeom prst="rect">
            <a:avLst/>
          </a:prstGeom>
          <a:noFill/>
        </p:spPr>
        <p:txBody>
          <a:bodyPr wrap="square" rtlCol="0">
            <a:spAutoFit/>
          </a:bodyPr>
          <a:lstStyle/>
          <a:p>
            <a:r>
              <a:rPr lang="en-IN" sz="3200" b="1" dirty="0"/>
              <a:t>Impact of these Polices from Available Data:</a:t>
            </a:r>
          </a:p>
        </p:txBody>
      </p:sp>
      <p:sp>
        <p:nvSpPr>
          <p:cNvPr id="3" name="TextBox 2">
            <a:extLst>
              <a:ext uri="{FF2B5EF4-FFF2-40B4-BE49-F238E27FC236}">
                <a16:creationId xmlns:a16="http://schemas.microsoft.com/office/drawing/2014/main" id="{67111F26-3979-46B8-BCA7-267E3EE9B9A3}"/>
              </a:ext>
            </a:extLst>
          </p:cNvPr>
          <p:cNvSpPr txBox="1"/>
          <p:nvPr/>
        </p:nvSpPr>
        <p:spPr>
          <a:xfrm>
            <a:off x="384985" y="1020792"/>
            <a:ext cx="11284074"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accent6">
                    <a:lumMod val="50000"/>
                  </a:schemeClr>
                </a:solidFill>
                <a:latin typeface="Proxinoma"/>
              </a:rPr>
              <a:t>Policies</a:t>
            </a:r>
            <a:r>
              <a:rPr lang="en-US" dirty="0"/>
              <a:t> </a:t>
            </a:r>
            <a:r>
              <a:rPr lang="en-US" b="1" dirty="0">
                <a:solidFill>
                  <a:schemeClr val="accent6">
                    <a:lumMod val="50000"/>
                  </a:schemeClr>
                </a:solidFill>
                <a:latin typeface="Proxinoma"/>
              </a:rPr>
              <a:t>like TS - </a:t>
            </a:r>
            <a:r>
              <a:rPr lang="en-US" b="1" dirty="0" err="1">
                <a:solidFill>
                  <a:schemeClr val="accent6">
                    <a:lumMod val="50000"/>
                  </a:schemeClr>
                </a:solidFill>
                <a:latin typeface="Proxinoma"/>
              </a:rPr>
              <a:t>iPASS</a:t>
            </a:r>
            <a:r>
              <a:rPr lang="en-US" b="1" dirty="0">
                <a:solidFill>
                  <a:schemeClr val="accent6">
                    <a:lumMod val="50000"/>
                  </a:schemeClr>
                </a:solidFill>
                <a:latin typeface="Proxinoma"/>
              </a:rPr>
              <a:t>, infrastructure development, and the creation of industrial parks for all sectors have resulted in substantial investments in the state. </a:t>
            </a:r>
          </a:p>
          <a:p>
            <a:pPr marL="285750" indent="-285750">
              <a:lnSpc>
                <a:spcPct val="150000"/>
              </a:lnSpc>
              <a:buFont typeface="Arial" panose="020B0604020202020204" pitchFamily="34" charset="0"/>
              <a:buChar char="•"/>
            </a:pPr>
            <a:r>
              <a:rPr lang="en-US" b="1" dirty="0">
                <a:solidFill>
                  <a:schemeClr val="accent6">
                    <a:lumMod val="50000"/>
                  </a:schemeClr>
                </a:solidFill>
                <a:latin typeface="Proxinoma"/>
              </a:rPr>
              <a:t>Due to these increased investments, there has been significant growth in real estate and property transactions, leading to a substantial increase in E-Stamp Revenue.</a:t>
            </a:r>
          </a:p>
          <a:p>
            <a:pPr marL="285750" indent="-285750">
              <a:lnSpc>
                <a:spcPct val="150000"/>
              </a:lnSpc>
              <a:buFont typeface="Arial" panose="020B0604020202020204" pitchFamily="34" charset="0"/>
              <a:buChar char="•"/>
            </a:pPr>
            <a:r>
              <a:rPr lang="en-US" b="1" dirty="0">
                <a:solidFill>
                  <a:schemeClr val="accent6">
                    <a:lumMod val="50000"/>
                  </a:schemeClr>
                </a:solidFill>
                <a:latin typeface="Proxinoma"/>
              </a:rPr>
              <a:t>The government's proactive initiatives and newly implemented policies have led to a boost in both rural and urban economies. </a:t>
            </a:r>
          </a:p>
          <a:p>
            <a:pPr marL="285750" indent="-285750">
              <a:lnSpc>
                <a:spcPct val="150000"/>
              </a:lnSpc>
              <a:buFont typeface="Arial" panose="020B0604020202020204" pitchFamily="34" charset="0"/>
              <a:buChar char="•"/>
            </a:pPr>
            <a:r>
              <a:rPr lang="en-US" b="1" dirty="0">
                <a:solidFill>
                  <a:schemeClr val="accent6">
                    <a:lumMod val="50000"/>
                  </a:schemeClr>
                </a:solidFill>
                <a:latin typeface="Proxinoma"/>
              </a:rPr>
              <a:t>As a result, people's incomes and purchasing power have risen noticeably, reflecting this economic growth through increased vehicle sales in the transportation sector.</a:t>
            </a:r>
            <a:endParaRPr lang="en-IN" b="1" dirty="0">
              <a:solidFill>
                <a:schemeClr val="accent6">
                  <a:lumMod val="50000"/>
                </a:schemeClr>
              </a:solidFill>
              <a:latin typeface="Proxinoma"/>
            </a:endParaRPr>
          </a:p>
        </p:txBody>
      </p:sp>
    </p:spTree>
    <p:extLst>
      <p:ext uri="{BB962C8B-B14F-4D97-AF65-F5344CB8AC3E}">
        <p14:creationId xmlns:p14="http://schemas.microsoft.com/office/powerpoint/2010/main" val="4008941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586339-7F82-41BB-9850-58B731877EE0}"/>
              </a:ext>
            </a:extLst>
          </p:cNvPr>
          <p:cNvSpPr txBox="1"/>
          <p:nvPr/>
        </p:nvSpPr>
        <p:spPr>
          <a:xfrm>
            <a:off x="271431" y="116042"/>
            <a:ext cx="10963835" cy="861774"/>
          </a:xfrm>
          <a:prstGeom prst="rect">
            <a:avLst/>
          </a:prstGeom>
          <a:noFill/>
        </p:spPr>
        <p:txBody>
          <a:bodyPr wrap="square" rtlCol="0">
            <a:spAutoFit/>
          </a:bodyPr>
          <a:lstStyle/>
          <a:p>
            <a:pPr algn="ctr"/>
            <a:r>
              <a:rPr lang="en-IN" sz="5000" b="1" dirty="0">
                <a:solidFill>
                  <a:schemeClr val="accent2">
                    <a:lumMod val="75000"/>
                  </a:schemeClr>
                </a:solidFill>
              </a:rPr>
              <a:t>Insights</a:t>
            </a:r>
          </a:p>
        </p:txBody>
      </p:sp>
      <p:sp>
        <p:nvSpPr>
          <p:cNvPr id="7" name="TextBox 6">
            <a:extLst>
              <a:ext uri="{FF2B5EF4-FFF2-40B4-BE49-F238E27FC236}">
                <a16:creationId xmlns:a16="http://schemas.microsoft.com/office/drawing/2014/main" id="{4808EB9D-B6E2-44DD-9CC7-E234823657BA}"/>
              </a:ext>
            </a:extLst>
          </p:cNvPr>
          <p:cNvSpPr txBox="1"/>
          <p:nvPr/>
        </p:nvSpPr>
        <p:spPr>
          <a:xfrm>
            <a:off x="271431" y="838199"/>
            <a:ext cx="11285569" cy="5555367"/>
          </a:xfrm>
          <a:prstGeom prst="rect">
            <a:avLst/>
          </a:prstGeom>
          <a:noFill/>
        </p:spPr>
        <p:txBody>
          <a:bodyPr wrap="square" rtlCol="0">
            <a:spAutoFit/>
          </a:bodyPr>
          <a:lstStyle/>
          <a:p>
            <a:r>
              <a:rPr lang="en-IN" sz="2000" b="1" u="sng" dirty="0"/>
              <a:t>Urban Economy:</a:t>
            </a:r>
          </a:p>
          <a:p>
            <a:endParaRPr lang="en-US" b="1" dirty="0">
              <a:solidFill>
                <a:schemeClr val="accent6">
                  <a:lumMod val="50000"/>
                </a:schemeClr>
              </a:solidFill>
              <a:latin typeface="Proxinoma"/>
            </a:endParaRPr>
          </a:p>
          <a:p>
            <a:pPr>
              <a:lnSpc>
                <a:spcPct val="150000"/>
              </a:lnSpc>
            </a:pPr>
            <a:r>
              <a:rPr lang="en-US" b="1" dirty="0">
                <a:solidFill>
                  <a:schemeClr val="accent6">
                    <a:lumMod val="50000"/>
                  </a:schemeClr>
                </a:solidFill>
                <a:latin typeface="Proxinoma"/>
              </a:rPr>
              <a:t>1. Creating new industrial parks and providing high-standard infrastructure.</a:t>
            </a:r>
          </a:p>
          <a:p>
            <a:pPr>
              <a:lnSpc>
                <a:spcPct val="150000"/>
              </a:lnSpc>
            </a:pPr>
            <a:r>
              <a:rPr lang="en-US" b="1" dirty="0">
                <a:solidFill>
                  <a:schemeClr val="accent6">
                    <a:lumMod val="50000"/>
                  </a:schemeClr>
                </a:solidFill>
                <a:latin typeface="Proxinoma"/>
              </a:rPr>
              <a:t>   </a:t>
            </a:r>
          </a:p>
          <a:p>
            <a:pPr>
              <a:lnSpc>
                <a:spcPct val="150000"/>
              </a:lnSpc>
            </a:pPr>
            <a:r>
              <a:rPr lang="en-US" b="1" dirty="0">
                <a:solidFill>
                  <a:schemeClr val="accent6">
                    <a:lumMod val="50000"/>
                  </a:schemeClr>
                </a:solidFill>
                <a:latin typeface="Proxinoma"/>
              </a:rPr>
              <a:t>2. By ensuring access to a drinking water supply to all and 24-hour power, maintaining law and order, improving road facilities, and offering affordable public transport</a:t>
            </a:r>
          </a:p>
          <a:p>
            <a:pPr>
              <a:lnSpc>
                <a:spcPct val="150000"/>
              </a:lnSpc>
            </a:pPr>
            <a:endParaRPr lang="en-US" b="1" dirty="0">
              <a:solidFill>
                <a:schemeClr val="accent6">
                  <a:lumMod val="50000"/>
                </a:schemeClr>
              </a:solidFill>
              <a:latin typeface="Proxinoma"/>
            </a:endParaRPr>
          </a:p>
          <a:p>
            <a:pPr>
              <a:lnSpc>
                <a:spcPct val="150000"/>
              </a:lnSpc>
            </a:pPr>
            <a:r>
              <a:rPr lang="en-US" b="1" dirty="0">
                <a:solidFill>
                  <a:schemeClr val="accent6">
                    <a:lumMod val="50000"/>
                  </a:schemeClr>
                </a:solidFill>
                <a:latin typeface="Proxinoma"/>
              </a:rPr>
              <a:t>3. Policies like TS-</a:t>
            </a:r>
            <a:r>
              <a:rPr lang="en-US" b="1" dirty="0" err="1">
                <a:solidFill>
                  <a:schemeClr val="accent6">
                    <a:lumMod val="50000"/>
                  </a:schemeClr>
                </a:solidFill>
                <a:latin typeface="Proxinoma"/>
              </a:rPr>
              <a:t>iPASS</a:t>
            </a:r>
            <a:r>
              <a:rPr lang="en-US" b="1" dirty="0">
                <a:solidFill>
                  <a:schemeClr val="accent6">
                    <a:lumMod val="50000"/>
                  </a:schemeClr>
                </a:solidFill>
                <a:latin typeface="Proxinoma"/>
              </a:rPr>
              <a:t> and TS-B Pass have attracted local and international investors to invest in the state.</a:t>
            </a:r>
          </a:p>
          <a:p>
            <a:pPr>
              <a:lnSpc>
                <a:spcPct val="150000"/>
              </a:lnSpc>
            </a:pPr>
            <a:endParaRPr lang="en-US" b="1" dirty="0">
              <a:solidFill>
                <a:schemeClr val="accent6">
                  <a:lumMod val="50000"/>
                </a:schemeClr>
              </a:solidFill>
              <a:latin typeface="Proxinoma"/>
            </a:endParaRPr>
          </a:p>
          <a:p>
            <a:pPr>
              <a:lnSpc>
                <a:spcPct val="150000"/>
              </a:lnSpc>
            </a:pPr>
            <a:r>
              <a:rPr lang="en-US" b="1" dirty="0">
                <a:solidFill>
                  <a:schemeClr val="accent6">
                    <a:lumMod val="50000"/>
                  </a:schemeClr>
                </a:solidFill>
                <a:latin typeface="Proxinoma"/>
              </a:rPr>
              <a:t>4. Expanding sectors such as Pharma and IT has created more job opportunities and income sources for both the people and the government.</a:t>
            </a:r>
          </a:p>
          <a:p>
            <a:pPr>
              <a:lnSpc>
                <a:spcPct val="150000"/>
              </a:lnSpc>
            </a:pPr>
            <a:endParaRPr lang="en-US" b="1" dirty="0">
              <a:solidFill>
                <a:schemeClr val="accent6">
                  <a:lumMod val="50000"/>
                </a:schemeClr>
              </a:solidFill>
              <a:latin typeface="Proxinoma"/>
            </a:endParaRPr>
          </a:p>
          <a:p>
            <a:pPr>
              <a:lnSpc>
                <a:spcPct val="150000"/>
              </a:lnSpc>
            </a:pPr>
            <a:r>
              <a:rPr lang="en-US" b="1" dirty="0">
                <a:solidFill>
                  <a:schemeClr val="accent6">
                    <a:lumMod val="50000"/>
                  </a:schemeClr>
                </a:solidFill>
                <a:latin typeface="Proxinoma"/>
              </a:rPr>
              <a:t>5. Diversifying major sectors beyond the capital region into district headquarters and other areas.</a:t>
            </a:r>
          </a:p>
          <a:p>
            <a:endParaRPr lang="en-IN" sz="2000" b="1" u="sng" dirty="0"/>
          </a:p>
        </p:txBody>
      </p:sp>
    </p:spTree>
    <p:extLst>
      <p:ext uri="{BB962C8B-B14F-4D97-AF65-F5344CB8AC3E}">
        <p14:creationId xmlns:p14="http://schemas.microsoft.com/office/powerpoint/2010/main" val="3969788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E51FC-5FC8-4265-9B0E-3B6840C06EE1}"/>
              </a:ext>
            </a:extLst>
          </p:cNvPr>
          <p:cNvSpPr txBox="1"/>
          <p:nvPr/>
        </p:nvSpPr>
        <p:spPr>
          <a:xfrm>
            <a:off x="93631" y="185034"/>
            <a:ext cx="11945969" cy="5555367"/>
          </a:xfrm>
          <a:prstGeom prst="rect">
            <a:avLst/>
          </a:prstGeom>
          <a:noFill/>
        </p:spPr>
        <p:txBody>
          <a:bodyPr wrap="square" rtlCol="0">
            <a:spAutoFit/>
          </a:bodyPr>
          <a:lstStyle/>
          <a:p>
            <a:r>
              <a:rPr lang="en-IN" sz="2000" b="1" u="sng" dirty="0"/>
              <a:t>Rural Economy:</a:t>
            </a:r>
          </a:p>
          <a:p>
            <a:endParaRPr lang="en-US" b="1" dirty="0">
              <a:solidFill>
                <a:schemeClr val="accent6">
                  <a:lumMod val="50000"/>
                </a:schemeClr>
              </a:solidFill>
              <a:latin typeface="Proxinoma"/>
            </a:endParaRPr>
          </a:p>
          <a:p>
            <a:pPr>
              <a:lnSpc>
                <a:spcPct val="150000"/>
              </a:lnSpc>
            </a:pPr>
            <a:r>
              <a:rPr lang="en-US" b="1" dirty="0">
                <a:solidFill>
                  <a:schemeClr val="accent6">
                    <a:lumMod val="50000"/>
                  </a:schemeClr>
                </a:solidFill>
                <a:latin typeface="Proxinoma"/>
              </a:rPr>
              <a:t>1. The construction of major lift irrigation projects like </a:t>
            </a:r>
            <a:r>
              <a:rPr lang="en-US" b="1" dirty="0" err="1">
                <a:solidFill>
                  <a:schemeClr val="accent6">
                    <a:lumMod val="50000"/>
                  </a:schemeClr>
                </a:solidFill>
                <a:latin typeface="Proxinoma"/>
              </a:rPr>
              <a:t>Kaleshwaram</a:t>
            </a:r>
            <a:r>
              <a:rPr lang="en-US" b="1" dirty="0">
                <a:solidFill>
                  <a:schemeClr val="accent6">
                    <a:lumMod val="50000"/>
                  </a:schemeClr>
                </a:solidFill>
                <a:latin typeface="Proxinoma"/>
              </a:rPr>
              <a:t> and </a:t>
            </a:r>
            <a:r>
              <a:rPr lang="en-US" b="1" dirty="0" err="1">
                <a:solidFill>
                  <a:schemeClr val="accent6">
                    <a:lumMod val="50000"/>
                  </a:schemeClr>
                </a:solidFill>
                <a:latin typeface="Proxinoma"/>
              </a:rPr>
              <a:t>Palamuru-Rangareddy</a:t>
            </a:r>
            <a:r>
              <a:rPr lang="en-US" b="1" dirty="0">
                <a:solidFill>
                  <a:schemeClr val="accent6">
                    <a:lumMod val="50000"/>
                  </a:schemeClr>
                </a:solidFill>
                <a:latin typeface="Proxinoma"/>
              </a:rPr>
              <a:t> has significantly increased agricultural production, elevating the state to the top rank in the country.</a:t>
            </a:r>
          </a:p>
          <a:p>
            <a:pPr>
              <a:lnSpc>
                <a:spcPct val="150000"/>
              </a:lnSpc>
            </a:pPr>
            <a:endParaRPr lang="en-US" b="1" dirty="0">
              <a:solidFill>
                <a:schemeClr val="accent6">
                  <a:lumMod val="50000"/>
                </a:schemeClr>
              </a:solidFill>
              <a:latin typeface="Proxinoma"/>
            </a:endParaRPr>
          </a:p>
          <a:p>
            <a:pPr>
              <a:lnSpc>
                <a:spcPct val="150000"/>
              </a:lnSpc>
            </a:pPr>
            <a:r>
              <a:rPr lang="en-US" b="1" dirty="0">
                <a:solidFill>
                  <a:schemeClr val="accent6">
                    <a:lumMod val="50000"/>
                  </a:schemeClr>
                </a:solidFill>
                <a:latin typeface="Proxinoma"/>
              </a:rPr>
              <a:t>2. Providing investment support schemes like </a:t>
            </a:r>
            <a:r>
              <a:rPr lang="en-US" b="1" dirty="0" err="1">
                <a:solidFill>
                  <a:schemeClr val="accent6">
                    <a:lumMod val="50000"/>
                  </a:schemeClr>
                </a:solidFill>
                <a:latin typeface="Proxinoma"/>
              </a:rPr>
              <a:t>Raithu</a:t>
            </a:r>
            <a:r>
              <a:rPr lang="en-US" b="1" dirty="0">
                <a:solidFill>
                  <a:schemeClr val="accent6">
                    <a:lumMod val="50000"/>
                  </a:schemeClr>
                </a:solidFill>
                <a:latin typeface="Proxinoma"/>
              </a:rPr>
              <a:t> - </a:t>
            </a:r>
            <a:r>
              <a:rPr lang="en-US" b="1" dirty="0" err="1">
                <a:solidFill>
                  <a:schemeClr val="accent6">
                    <a:lumMod val="50000"/>
                  </a:schemeClr>
                </a:solidFill>
                <a:latin typeface="Proxinoma"/>
              </a:rPr>
              <a:t>bandhu</a:t>
            </a:r>
            <a:r>
              <a:rPr lang="en-US" b="1" dirty="0">
                <a:solidFill>
                  <a:schemeClr val="accent6">
                    <a:lumMod val="50000"/>
                  </a:schemeClr>
                </a:solidFill>
                <a:latin typeface="Proxinoma"/>
              </a:rPr>
              <a:t>, ensuring 24-hour quality power, and offering agricultural loan repayment assistance by the government benefit farmers.</a:t>
            </a:r>
          </a:p>
          <a:p>
            <a:pPr>
              <a:lnSpc>
                <a:spcPct val="150000"/>
              </a:lnSpc>
            </a:pPr>
            <a:endParaRPr lang="en-US" b="1" dirty="0">
              <a:solidFill>
                <a:schemeClr val="accent6">
                  <a:lumMod val="50000"/>
                </a:schemeClr>
              </a:solidFill>
              <a:latin typeface="Proxinoma"/>
            </a:endParaRPr>
          </a:p>
          <a:p>
            <a:pPr>
              <a:lnSpc>
                <a:spcPct val="150000"/>
              </a:lnSpc>
            </a:pPr>
            <a:r>
              <a:rPr lang="en-US" b="1" dirty="0">
                <a:solidFill>
                  <a:schemeClr val="accent6">
                    <a:lumMod val="50000"/>
                  </a:schemeClr>
                </a:solidFill>
                <a:latin typeface="Proxinoma"/>
              </a:rPr>
              <a:t>3. Giving subsidies and promoting allied sectors of agriculture, such as fishing and livestock, has contributed to the rise in the rural economy, increasing the income sources of people in rural areas.</a:t>
            </a:r>
          </a:p>
          <a:p>
            <a:pPr>
              <a:lnSpc>
                <a:spcPct val="150000"/>
              </a:lnSpc>
            </a:pPr>
            <a:endParaRPr lang="en-US" b="1" dirty="0">
              <a:solidFill>
                <a:schemeClr val="accent6">
                  <a:lumMod val="50000"/>
                </a:schemeClr>
              </a:solidFill>
              <a:latin typeface="Proxinoma"/>
            </a:endParaRPr>
          </a:p>
          <a:p>
            <a:pPr>
              <a:lnSpc>
                <a:spcPct val="150000"/>
              </a:lnSpc>
            </a:pPr>
            <a:r>
              <a:rPr lang="en-US" b="1" dirty="0">
                <a:solidFill>
                  <a:schemeClr val="accent6">
                    <a:lumMod val="50000"/>
                  </a:schemeClr>
                </a:solidFill>
                <a:latin typeface="Proxinoma"/>
              </a:rPr>
              <a:t>4. Programs like </a:t>
            </a:r>
            <a:r>
              <a:rPr lang="en-US" b="1" dirty="0" err="1">
                <a:solidFill>
                  <a:schemeClr val="accent6">
                    <a:lumMod val="50000"/>
                  </a:schemeClr>
                </a:solidFill>
                <a:latin typeface="Proxinoma"/>
              </a:rPr>
              <a:t>Palle</a:t>
            </a:r>
            <a:r>
              <a:rPr lang="en-US" b="1" dirty="0">
                <a:solidFill>
                  <a:schemeClr val="accent6">
                    <a:lumMod val="50000"/>
                  </a:schemeClr>
                </a:solidFill>
                <a:latin typeface="Proxinoma"/>
              </a:rPr>
              <a:t> </a:t>
            </a:r>
            <a:r>
              <a:rPr lang="en-US" b="1" dirty="0" err="1">
                <a:solidFill>
                  <a:schemeClr val="accent6">
                    <a:lumMod val="50000"/>
                  </a:schemeClr>
                </a:solidFill>
                <a:latin typeface="Proxinoma"/>
              </a:rPr>
              <a:t>Pragathi</a:t>
            </a:r>
            <a:r>
              <a:rPr lang="en-US" b="1" dirty="0">
                <a:solidFill>
                  <a:schemeClr val="accent6">
                    <a:lumMod val="50000"/>
                  </a:schemeClr>
                </a:solidFill>
                <a:latin typeface="Proxinoma"/>
              </a:rPr>
              <a:t> and </a:t>
            </a:r>
            <a:r>
              <a:rPr lang="en-US" b="1" dirty="0" err="1">
                <a:solidFill>
                  <a:schemeClr val="accent6">
                    <a:lumMod val="50000"/>
                  </a:schemeClr>
                </a:solidFill>
                <a:latin typeface="Proxinoma"/>
              </a:rPr>
              <a:t>Patana</a:t>
            </a:r>
            <a:r>
              <a:rPr lang="en-US" b="1" dirty="0">
                <a:solidFill>
                  <a:schemeClr val="accent6">
                    <a:lumMod val="50000"/>
                  </a:schemeClr>
                </a:solidFill>
                <a:latin typeface="Proxinoma"/>
              </a:rPr>
              <a:t> </a:t>
            </a:r>
            <a:r>
              <a:rPr lang="en-US" b="1" dirty="0" err="1">
                <a:solidFill>
                  <a:schemeClr val="accent6">
                    <a:lumMod val="50000"/>
                  </a:schemeClr>
                </a:solidFill>
                <a:latin typeface="Proxinoma"/>
              </a:rPr>
              <a:t>Pragathi</a:t>
            </a:r>
            <a:r>
              <a:rPr lang="en-US" b="1" dirty="0">
                <a:solidFill>
                  <a:schemeClr val="accent6">
                    <a:lumMod val="50000"/>
                  </a:schemeClr>
                </a:solidFill>
                <a:latin typeface="Proxinoma"/>
              </a:rPr>
              <a:t>, focused on rural and urban development, aim to enhance the quality of life by creating more livable spaces and improving cleanliness.</a:t>
            </a:r>
          </a:p>
          <a:p>
            <a:endParaRPr lang="en-IN" sz="2000" b="1" u="sng" dirty="0"/>
          </a:p>
        </p:txBody>
      </p:sp>
      <p:sp>
        <p:nvSpPr>
          <p:cNvPr id="3" name="TextBox 2">
            <a:extLst>
              <a:ext uri="{FF2B5EF4-FFF2-40B4-BE49-F238E27FC236}">
                <a16:creationId xmlns:a16="http://schemas.microsoft.com/office/drawing/2014/main" id="{7B368C15-0F04-48CB-A803-22ACC0DDD8CB}"/>
              </a:ext>
            </a:extLst>
          </p:cNvPr>
          <p:cNvSpPr txBox="1"/>
          <p:nvPr/>
        </p:nvSpPr>
        <p:spPr>
          <a:xfrm>
            <a:off x="0" y="5740401"/>
            <a:ext cx="12285133" cy="880369"/>
          </a:xfrm>
          <a:prstGeom prst="rect">
            <a:avLst/>
          </a:prstGeom>
          <a:noFill/>
        </p:spPr>
        <p:txBody>
          <a:bodyPr wrap="square" rtlCol="0">
            <a:spAutoFit/>
          </a:bodyPr>
          <a:lstStyle/>
          <a:p>
            <a:pPr>
              <a:lnSpc>
                <a:spcPct val="150000"/>
              </a:lnSpc>
            </a:pPr>
            <a:r>
              <a:rPr lang="en-US" b="1" dirty="0"/>
              <a:t>These initiatives, policies, and schemes by the government have shown tremendous growth in the state's economy over the past 5 years.</a:t>
            </a:r>
            <a:endParaRPr lang="en-IN" b="1" dirty="0"/>
          </a:p>
        </p:txBody>
      </p:sp>
    </p:spTree>
    <p:extLst>
      <p:ext uri="{BB962C8B-B14F-4D97-AF65-F5344CB8AC3E}">
        <p14:creationId xmlns:p14="http://schemas.microsoft.com/office/powerpoint/2010/main" val="2241794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A67AC1-85B9-4362-862C-1E2A58BEE9D3}"/>
              </a:ext>
            </a:extLst>
          </p:cNvPr>
          <p:cNvSpPr txBox="1"/>
          <p:nvPr/>
        </p:nvSpPr>
        <p:spPr>
          <a:xfrm>
            <a:off x="271431" y="116042"/>
            <a:ext cx="10963835" cy="861774"/>
          </a:xfrm>
          <a:prstGeom prst="rect">
            <a:avLst/>
          </a:prstGeom>
          <a:noFill/>
        </p:spPr>
        <p:txBody>
          <a:bodyPr wrap="square" rtlCol="0">
            <a:spAutoFit/>
          </a:bodyPr>
          <a:lstStyle/>
          <a:p>
            <a:pPr algn="ctr"/>
            <a:r>
              <a:rPr lang="en-IN" sz="5000" b="1" dirty="0">
                <a:solidFill>
                  <a:schemeClr val="accent2">
                    <a:lumMod val="75000"/>
                  </a:schemeClr>
                </a:solidFill>
              </a:rPr>
              <a:t>Recommendations</a:t>
            </a:r>
          </a:p>
        </p:txBody>
      </p:sp>
      <p:sp>
        <p:nvSpPr>
          <p:cNvPr id="4" name="TextBox 3">
            <a:extLst>
              <a:ext uri="{FF2B5EF4-FFF2-40B4-BE49-F238E27FC236}">
                <a16:creationId xmlns:a16="http://schemas.microsoft.com/office/drawing/2014/main" id="{ABD966A1-3484-4F39-A606-4DE144D11F0A}"/>
              </a:ext>
            </a:extLst>
          </p:cNvPr>
          <p:cNvSpPr txBox="1"/>
          <p:nvPr/>
        </p:nvSpPr>
        <p:spPr>
          <a:xfrm>
            <a:off x="101600" y="1515404"/>
            <a:ext cx="12192000" cy="5000728"/>
          </a:xfrm>
          <a:prstGeom prst="rect">
            <a:avLst/>
          </a:prstGeom>
          <a:noFill/>
        </p:spPr>
        <p:txBody>
          <a:bodyPr wrap="square" rtlCol="0">
            <a:spAutoFit/>
          </a:bodyPr>
          <a:lstStyle/>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Continuous improvement in infrastructure facilities, such as enhancing transportation networks for better mobility and ensuring that the city is more liveable.</a:t>
            </a:r>
          </a:p>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The length of the national highways in the state is approximately 4.6%. An increase in the length of the highways contributes to improved transportation connectivity and state logistics, enhancing transportation networks.</a:t>
            </a:r>
          </a:p>
          <a:p>
            <a:pPr marL="285750" indent="-285750">
              <a:lnSpc>
                <a:spcPct val="200000"/>
              </a:lnSpc>
              <a:buFont typeface="Arial" panose="020B0604020202020204" pitchFamily="34" charset="0"/>
              <a:buChar char="•"/>
            </a:pPr>
            <a:r>
              <a:rPr lang="en-IN" b="1" dirty="0">
                <a:solidFill>
                  <a:schemeClr val="accent6">
                    <a:lumMod val="50000"/>
                  </a:schemeClr>
                </a:solidFill>
                <a:latin typeface="Proxinoma"/>
              </a:rPr>
              <a:t>Developing the existing industrial parks and creating new special economic zones around the capital region, Hyderabad.</a:t>
            </a:r>
          </a:p>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Creating relevant industrial parks In specific areas depending upon the availability of the workforce and the infrastructure in the urban and rural districts.</a:t>
            </a:r>
          </a:p>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There is significant potential for growth in manufacturing and related sectors. It's better to focus more on attracting investments related to the manufacturing industry.</a:t>
            </a:r>
          </a:p>
        </p:txBody>
      </p:sp>
      <p:sp>
        <p:nvSpPr>
          <p:cNvPr id="5" name="TextBox 4">
            <a:extLst>
              <a:ext uri="{FF2B5EF4-FFF2-40B4-BE49-F238E27FC236}">
                <a16:creationId xmlns:a16="http://schemas.microsoft.com/office/drawing/2014/main" id="{E3A3A893-6522-4D55-8B54-20645A3C40D9}"/>
              </a:ext>
            </a:extLst>
          </p:cNvPr>
          <p:cNvSpPr txBox="1"/>
          <p:nvPr/>
        </p:nvSpPr>
        <p:spPr>
          <a:xfrm>
            <a:off x="194733" y="1143000"/>
            <a:ext cx="6832600" cy="369332"/>
          </a:xfrm>
          <a:prstGeom prst="rect">
            <a:avLst/>
          </a:prstGeom>
          <a:noFill/>
        </p:spPr>
        <p:txBody>
          <a:bodyPr wrap="square" rtlCol="0">
            <a:spAutoFit/>
          </a:bodyPr>
          <a:lstStyle/>
          <a:p>
            <a:r>
              <a:rPr lang="en-IN" b="1" u="sng" dirty="0"/>
              <a:t>Detailed Report</a:t>
            </a:r>
            <a:r>
              <a:rPr lang="en-IN" b="1" dirty="0"/>
              <a:t> :</a:t>
            </a:r>
          </a:p>
        </p:txBody>
      </p:sp>
    </p:spTree>
    <p:extLst>
      <p:ext uri="{BB962C8B-B14F-4D97-AF65-F5344CB8AC3E}">
        <p14:creationId xmlns:p14="http://schemas.microsoft.com/office/powerpoint/2010/main" val="3412073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410BC1-A1B0-4AE9-8611-2A44D9BC02E3}"/>
              </a:ext>
            </a:extLst>
          </p:cNvPr>
          <p:cNvSpPr txBox="1"/>
          <p:nvPr/>
        </p:nvSpPr>
        <p:spPr>
          <a:xfrm>
            <a:off x="135467" y="148187"/>
            <a:ext cx="11912600" cy="5554726"/>
          </a:xfrm>
          <a:prstGeom prst="rect">
            <a:avLst/>
          </a:prstGeom>
          <a:noFill/>
        </p:spPr>
        <p:txBody>
          <a:bodyPr wrap="square" rtlCol="0">
            <a:spAutoFit/>
          </a:bodyPr>
          <a:lstStyle/>
          <a:p>
            <a:pPr lvl="0">
              <a:lnSpc>
                <a:spcPct val="200000"/>
              </a:lnSpc>
            </a:pPr>
            <a:endParaRPr lang="en-IN" dirty="0"/>
          </a:p>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Creating relevant industrial parks for sectors like food processing and other manufacturing units in rural districts, which helps create more job opportunities and enables farmers to sell their agricultural products.</a:t>
            </a:r>
          </a:p>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Helping farmers acquire knowledge about diversified and commercial crops to increase their sources of income, providing regular information related to weather and crop demand for the farmers to deal with uncertainties in farming</a:t>
            </a:r>
          </a:p>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Providing more subsidies to allied sectors of agriculture and creating relevant sectors like meat processing and food processing in rural districts can contribute to the growth of the rural economy.</a:t>
            </a:r>
          </a:p>
          <a:p>
            <a:pPr marL="285750" lvl="0" indent="-285750">
              <a:lnSpc>
                <a:spcPct val="200000"/>
              </a:lnSpc>
              <a:buFont typeface="Arial" panose="020B0604020202020204" pitchFamily="34" charset="0"/>
              <a:buChar char="•"/>
            </a:pPr>
            <a:r>
              <a:rPr lang="en-IN" b="1" dirty="0">
                <a:solidFill>
                  <a:schemeClr val="accent6">
                    <a:lumMod val="50000"/>
                  </a:schemeClr>
                </a:solidFill>
                <a:latin typeface="Proxinoma"/>
              </a:rPr>
              <a:t>Properly maintaining existing lift irrigation projects and managing water storage dams and canals provide more facilities for the agriculture sector.</a:t>
            </a:r>
          </a:p>
          <a:p>
            <a:pPr>
              <a:lnSpc>
                <a:spcPct val="200000"/>
              </a:lnSpc>
            </a:pPr>
            <a:endParaRPr lang="en-IN" dirty="0"/>
          </a:p>
        </p:txBody>
      </p:sp>
    </p:spTree>
    <p:extLst>
      <p:ext uri="{BB962C8B-B14F-4D97-AF65-F5344CB8AC3E}">
        <p14:creationId xmlns:p14="http://schemas.microsoft.com/office/powerpoint/2010/main" val="587563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653E70-064E-415D-83FC-9C698E0C80B9}"/>
              </a:ext>
            </a:extLst>
          </p:cNvPr>
          <p:cNvSpPr txBox="1"/>
          <p:nvPr/>
        </p:nvSpPr>
        <p:spPr>
          <a:xfrm>
            <a:off x="271431" y="116042"/>
            <a:ext cx="10963835" cy="861774"/>
          </a:xfrm>
          <a:prstGeom prst="rect">
            <a:avLst/>
          </a:prstGeom>
          <a:noFill/>
        </p:spPr>
        <p:txBody>
          <a:bodyPr wrap="square" rtlCol="0">
            <a:spAutoFit/>
          </a:bodyPr>
          <a:lstStyle/>
          <a:p>
            <a:pPr algn="ctr"/>
            <a:r>
              <a:rPr lang="en-IN" sz="5000" b="1" dirty="0">
                <a:solidFill>
                  <a:schemeClr val="accent2">
                    <a:lumMod val="75000"/>
                  </a:schemeClr>
                </a:solidFill>
              </a:rPr>
              <a:t>Thank You……</a:t>
            </a:r>
          </a:p>
        </p:txBody>
      </p:sp>
      <p:pic>
        <p:nvPicPr>
          <p:cNvPr id="4" name="Graphic 3">
            <a:extLst>
              <a:ext uri="{FF2B5EF4-FFF2-40B4-BE49-F238E27FC236}">
                <a16:creationId xmlns:a16="http://schemas.microsoft.com/office/drawing/2014/main" id="{51625C26-BAC8-4C4E-BDB0-60E316EE8E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2319" y="116044"/>
            <a:ext cx="1877482" cy="1877482"/>
          </a:xfrm>
          <a:prstGeom prst="rect">
            <a:avLst/>
          </a:prstGeom>
        </p:spPr>
      </p:pic>
      <p:pic>
        <p:nvPicPr>
          <p:cNvPr id="6" name="Picture 5">
            <a:extLst>
              <a:ext uri="{FF2B5EF4-FFF2-40B4-BE49-F238E27FC236}">
                <a16:creationId xmlns:a16="http://schemas.microsoft.com/office/drawing/2014/main" id="{A459D78B-9168-4ECE-BA4F-AE4C8968A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3282" y="139617"/>
            <a:ext cx="1587583" cy="1587583"/>
          </a:xfrm>
          <a:prstGeom prst="rect">
            <a:avLst/>
          </a:prstGeom>
        </p:spPr>
      </p:pic>
      <p:pic>
        <p:nvPicPr>
          <p:cNvPr id="8" name="Picture 7">
            <a:extLst>
              <a:ext uri="{FF2B5EF4-FFF2-40B4-BE49-F238E27FC236}">
                <a16:creationId xmlns:a16="http://schemas.microsoft.com/office/drawing/2014/main" id="{FB679D49-3633-4403-B898-353A99AFE2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7939" y="1003797"/>
            <a:ext cx="2013190" cy="2501403"/>
          </a:xfrm>
          <a:prstGeom prst="rect">
            <a:avLst/>
          </a:prstGeom>
        </p:spPr>
      </p:pic>
      <p:pic>
        <p:nvPicPr>
          <p:cNvPr id="10" name="Picture 9">
            <a:extLst>
              <a:ext uri="{FF2B5EF4-FFF2-40B4-BE49-F238E27FC236}">
                <a16:creationId xmlns:a16="http://schemas.microsoft.com/office/drawing/2014/main" id="{F54B664C-08D4-4400-89CA-B8DF7A9CF4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986" y="3588757"/>
            <a:ext cx="2176025" cy="2094867"/>
          </a:xfrm>
          <a:prstGeom prst="rect">
            <a:avLst/>
          </a:prstGeom>
        </p:spPr>
      </p:pic>
      <p:pic>
        <p:nvPicPr>
          <p:cNvPr id="14" name="Picture 13">
            <a:extLst>
              <a:ext uri="{FF2B5EF4-FFF2-40B4-BE49-F238E27FC236}">
                <a16:creationId xmlns:a16="http://schemas.microsoft.com/office/drawing/2014/main" id="{73B9A767-2B0F-4C72-8DCC-81496DE5C3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4815" y="3358611"/>
            <a:ext cx="2301980" cy="2576025"/>
          </a:xfrm>
          <a:prstGeom prst="rect">
            <a:avLst/>
          </a:prstGeom>
        </p:spPr>
      </p:pic>
      <p:pic>
        <p:nvPicPr>
          <p:cNvPr id="16" name="Picture 15">
            <a:extLst>
              <a:ext uri="{FF2B5EF4-FFF2-40B4-BE49-F238E27FC236}">
                <a16:creationId xmlns:a16="http://schemas.microsoft.com/office/drawing/2014/main" id="{402135C7-1136-4F0E-A524-280682EBE2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9898" y="976836"/>
            <a:ext cx="1951863" cy="2381775"/>
          </a:xfrm>
          <a:prstGeom prst="rect">
            <a:avLst/>
          </a:prstGeom>
        </p:spPr>
      </p:pic>
    </p:spTree>
    <p:extLst>
      <p:ext uri="{BB962C8B-B14F-4D97-AF65-F5344CB8AC3E}">
        <p14:creationId xmlns:p14="http://schemas.microsoft.com/office/powerpoint/2010/main" val="311291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6560BB-AA70-479C-8B86-624C8E05705A}"/>
              </a:ext>
            </a:extLst>
          </p:cNvPr>
          <p:cNvSpPr/>
          <p:nvPr/>
        </p:nvSpPr>
        <p:spPr>
          <a:xfrm>
            <a:off x="3672534" y="-55652"/>
            <a:ext cx="5040226" cy="1015663"/>
          </a:xfrm>
          <a:prstGeom prst="rect">
            <a:avLst/>
          </a:prstGeom>
        </p:spPr>
        <p:txBody>
          <a:bodyPr wrap="none">
            <a:spAutoFit/>
          </a:bodyPr>
          <a:lstStyle/>
          <a:p>
            <a:r>
              <a:rPr lang="en-IN" sz="6000" b="1" dirty="0">
                <a:solidFill>
                  <a:schemeClr val="accent2">
                    <a:lumMod val="75000"/>
                  </a:schemeClr>
                </a:solidFill>
              </a:rPr>
              <a:t>DATA and Tools</a:t>
            </a:r>
          </a:p>
        </p:txBody>
      </p:sp>
      <p:pic>
        <p:nvPicPr>
          <p:cNvPr id="4" name="Picture 3">
            <a:extLst>
              <a:ext uri="{FF2B5EF4-FFF2-40B4-BE49-F238E27FC236}">
                <a16:creationId xmlns:a16="http://schemas.microsoft.com/office/drawing/2014/main" id="{6BFAF8BA-417F-4715-B835-8CD22CF67B85}"/>
              </a:ext>
            </a:extLst>
          </p:cNvPr>
          <p:cNvPicPr>
            <a:picLocks noChangeAspect="1"/>
          </p:cNvPicPr>
          <p:nvPr/>
        </p:nvPicPr>
        <p:blipFill rotWithShape="1">
          <a:blip r:embed="rId2">
            <a:extLst>
              <a:ext uri="{28A0092B-C50C-407E-A947-70E740481C1C}">
                <a14:useLocalDpi xmlns:a14="http://schemas.microsoft.com/office/drawing/2010/main" val="0"/>
              </a:ext>
            </a:extLst>
          </a:blip>
          <a:srcRect l="3263" t="5148" r="6111" b="9868"/>
          <a:stretch/>
        </p:blipFill>
        <p:spPr>
          <a:xfrm>
            <a:off x="200752" y="1138644"/>
            <a:ext cx="5553262" cy="4074360"/>
          </a:xfrm>
          <a:prstGeom prst="rect">
            <a:avLst/>
          </a:prstGeom>
        </p:spPr>
      </p:pic>
      <p:pic>
        <p:nvPicPr>
          <p:cNvPr id="6" name="Picture 5">
            <a:extLst>
              <a:ext uri="{FF2B5EF4-FFF2-40B4-BE49-F238E27FC236}">
                <a16:creationId xmlns:a16="http://schemas.microsoft.com/office/drawing/2014/main" id="{38ED1CEF-E665-49BD-BA86-05FA6AB41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918" y="985034"/>
            <a:ext cx="3111982" cy="3984130"/>
          </a:xfrm>
          <a:prstGeom prst="rect">
            <a:avLst/>
          </a:prstGeom>
        </p:spPr>
      </p:pic>
      <p:pic>
        <p:nvPicPr>
          <p:cNvPr id="8" name="Picture 7">
            <a:extLst>
              <a:ext uri="{FF2B5EF4-FFF2-40B4-BE49-F238E27FC236}">
                <a16:creationId xmlns:a16="http://schemas.microsoft.com/office/drawing/2014/main" id="{F1491B67-4895-446C-A79C-628297518A70}"/>
              </a:ext>
            </a:extLst>
          </p:cNvPr>
          <p:cNvPicPr>
            <a:picLocks noChangeAspect="1"/>
          </p:cNvPicPr>
          <p:nvPr/>
        </p:nvPicPr>
        <p:blipFill rotWithShape="1">
          <a:blip r:embed="rId4">
            <a:extLst>
              <a:ext uri="{28A0092B-C50C-407E-A947-70E740481C1C}">
                <a14:useLocalDpi xmlns:a14="http://schemas.microsoft.com/office/drawing/2010/main" val="0"/>
              </a:ext>
            </a:extLst>
          </a:blip>
          <a:srcRect l="3584" t="2954" r="2662" b="10181"/>
          <a:stretch/>
        </p:blipFill>
        <p:spPr>
          <a:xfrm>
            <a:off x="9046900" y="1596776"/>
            <a:ext cx="2957535" cy="3485357"/>
          </a:xfrm>
          <a:prstGeom prst="rect">
            <a:avLst/>
          </a:prstGeom>
        </p:spPr>
      </p:pic>
      <p:pic>
        <p:nvPicPr>
          <p:cNvPr id="10" name="Picture 9">
            <a:extLst>
              <a:ext uri="{FF2B5EF4-FFF2-40B4-BE49-F238E27FC236}">
                <a16:creationId xmlns:a16="http://schemas.microsoft.com/office/drawing/2014/main" id="{F5BD8BD1-E414-450C-8D88-1C4A1A324A92}"/>
              </a:ext>
            </a:extLst>
          </p:cNvPr>
          <p:cNvPicPr>
            <a:picLocks noChangeAspect="1"/>
          </p:cNvPicPr>
          <p:nvPr/>
        </p:nvPicPr>
        <p:blipFill rotWithShape="1">
          <a:blip r:embed="rId5">
            <a:extLst>
              <a:ext uri="{28A0092B-C50C-407E-A947-70E740481C1C}">
                <a14:useLocalDpi xmlns:a14="http://schemas.microsoft.com/office/drawing/2010/main" val="0"/>
              </a:ext>
            </a:extLst>
          </a:blip>
          <a:srcRect l="6245" t="16936" r="3122" b="14850"/>
          <a:stretch/>
        </p:blipFill>
        <p:spPr>
          <a:xfrm>
            <a:off x="9046899" y="5082133"/>
            <a:ext cx="2957536" cy="1616347"/>
          </a:xfrm>
          <a:prstGeom prst="rect">
            <a:avLst/>
          </a:prstGeom>
        </p:spPr>
      </p:pic>
      <p:pic>
        <p:nvPicPr>
          <p:cNvPr id="11" name="Picture 10">
            <a:extLst>
              <a:ext uri="{FF2B5EF4-FFF2-40B4-BE49-F238E27FC236}">
                <a16:creationId xmlns:a16="http://schemas.microsoft.com/office/drawing/2014/main" id="{445D9D1F-DA7D-448D-8ECC-9E3593395E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9407" y="6033297"/>
            <a:ext cx="761827" cy="525613"/>
          </a:xfrm>
          <a:prstGeom prst="rect">
            <a:avLst/>
          </a:prstGeom>
        </p:spPr>
      </p:pic>
      <p:sp>
        <p:nvSpPr>
          <p:cNvPr id="12" name="TextBox 11">
            <a:extLst>
              <a:ext uri="{FF2B5EF4-FFF2-40B4-BE49-F238E27FC236}">
                <a16:creationId xmlns:a16="http://schemas.microsoft.com/office/drawing/2014/main" id="{0BF8AF1E-347A-4A99-BDE9-4CFC12E447A5}"/>
              </a:ext>
            </a:extLst>
          </p:cNvPr>
          <p:cNvSpPr txBox="1"/>
          <p:nvPr/>
        </p:nvSpPr>
        <p:spPr>
          <a:xfrm>
            <a:off x="6674483" y="6451188"/>
            <a:ext cx="1333501" cy="215444"/>
          </a:xfrm>
          <a:prstGeom prst="rect">
            <a:avLst/>
          </a:prstGeom>
          <a:noFill/>
        </p:spPr>
        <p:txBody>
          <a:bodyPr wrap="square" rtlCol="0">
            <a:spAutoFit/>
          </a:bodyPr>
          <a:lstStyle/>
          <a:p>
            <a:r>
              <a:rPr lang="en-IN" sz="800" b="1" dirty="0"/>
              <a:t>Power BI</a:t>
            </a:r>
          </a:p>
        </p:txBody>
      </p:sp>
      <p:pic>
        <p:nvPicPr>
          <p:cNvPr id="14" name="Graphic 13">
            <a:extLst>
              <a:ext uri="{FF2B5EF4-FFF2-40B4-BE49-F238E27FC236}">
                <a16:creationId xmlns:a16="http://schemas.microsoft.com/office/drawing/2014/main" id="{57C06EDA-82C9-4E2B-8B39-AF82E406E9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5999" y="5751253"/>
            <a:ext cx="483408" cy="449633"/>
          </a:xfrm>
          <a:prstGeom prst="rect">
            <a:avLst/>
          </a:prstGeom>
        </p:spPr>
      </p:pic>
      <p:sp>
        <p:nvSpPr>
          <p:cNvPr id="15" name="TextBox 14">
            <a:extLst>
              <a:ext uri="{FF2B5EF4-FFF2-40B4-BE49-F238E27FC236}">
                <a16:creationId xmlns:a16="http://schemas.microsoft.com/office/drawing/2014/main" id="{E1CC279A-8A52-4D72-A465-1F9E971685BE}"/>
              </a:ext>
            </a:extLst>
          </p:cNvPr>
          <p:cNvSpPr txBox="1"/>
          <p:nvPr/>
        </p:nvSpPr>
        <p:spPr>
          <a:xfrm>
            <a:off x="6192647" y="6185699"/>
            <a:ext cx="1333501" cy="215444"/>
          </a:xfrm>
          <a:prstGeom prst="rect">
            <a:avLst/>
          </a:prstGeom>
          <a:noFill/>
        </p:spPr>
        <p:txBody>
          <a:bodyPr wrap="square" rtlCol="0">
            <a:spAutoFit/>
          </a:bodyPr>
          <a:lstStyle/>
          <a:p>
            <a:r>
              <a:rPr lang="en-IN" sz="800" b="1" dirty="0"/>
              <a:t>Excel</a:t>
            </a:r>
          </a:p>
        </p:txBody>
      </p:sp>
      <p:sp>
        <p:nvSpPr>
          <p:cNvPr id="16" name="Oval 15">
            <a:extLst>
              <a:ext uri="{FF2B5EF4-FFF2-40B4-BE49-F238E27FC236}">
                <a16:creationId xmlns:a16="http://schemas.microsoft.com/office/drawing/2014/main" id="{5522FAAC-8C38-47ED-875A-7BE8B0B3C8BD}"/>
              </a:ext>
            </a:extLst>
          </p:cNvPr>
          <p:cNvSpPr/>
          <p:nvPr/>
        </p:nvSpPr>
        <p:spPr>
          <a:xfrm>
            <a:off x="5999354" y="5438657"/>
            <a:ext cx="1421718" cy="1381863"/>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E798CFAD-778C-40A2-9821-38C5A60086BC}"/>
              </a:ext>
            </a:extLst>
          </p:cNvPr>
          <p:cNvSpPr/>
          <p:nvPr/>
        </p:nvSpPr>
        <p:spPr>
          <a:xfrm>
            <a:off x="3255625" y="6451188"/>
            <a:ext cx="2937022" cy="369332"/>
          </a:xfrm>
          <a:prstGeom prst="rect">
            <a:avLst/>
          </a:prstGeom>
        </p:spPr>
        <p:txBody>
          <a:bodyPr wrap="none">
            <a:spAutoFit/>
          </a:bodyPr>
          <a:lstStyle/>
          <a:p>
            <a:r>
              <a:rPr lang="en-IN" dirty="0"/>
              <a:t>For Analysis and Visualization</a:t>
            </a:r>
          </a:p>
        </p:txBody>
      </p:sp>
    </p:spTree>
    <p:extLst>
      <p:ext uri="{BB962C8B-B14F-4D97-AF65-F5344CB8AC3E}">
        <p14:creationId xmlns:p14="http://schemas.microsoft.com/office/powerpoint/2010/main" val="1317611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0B8292-915C-43A9-9377-FA26398C7982}"/>
              </a:ext>
            </a:extLst>
          </p:cNvPr>
          <p:cNvSpPr txBox="1"/>
          <p:nvPr/>
        </p:nvSpPr>
        <p:spPr>
          <a:xfrm>
            <a:off x="1790700" y="109183"/>
            <a:ext cx="8610600" cy="769441"/>
          </a:xfrm>
          <a:prstGeom prst="rect">
            <a:avLst/>
          </a:prstGeom>
          <a:noFill/>
        </p:spPr>
        <p:txBody>
          <a:bodyPr wrap="square" rtlCol="0">
            <a:spAutoFit/>
          </a:bodyPr>
          <a:lstStyle/>
          <a:p>
            <a:r>
              <a:rPr lang="en-IN" sz="4400" dirty="0">
                <a:solidFill>
                  <a:schemeClr val="accent2">
                    <a:lumMod val="75000"/>
                  </a:schemeClr>
                </a:solidFill>
              </a:rPr>
              <a:t>E</a:t>
            </a:r>
            <a:r>
              <a:rPr lang="en-IN" sz="4400" dirty="0"/>
              <a:t> </a:t>
            </a:r>
            <a:r>
              <a:rPr lang="en-IN" sz="4400" dirty="0">
                <a:solidFill>
                  <a:schemeClr val="accent2">
                    <a:lumMod val="75000"/>
                  </a:schemeClr>
                </a:solidFill>
              </a:rPr>
              <a:t>Stamps</a:t>
            </a:r>
            <a:r>
              <a:rPr lang="en-IN" sz="4400" dirty="0"/>
              <a:t> </a:t>
            </a:r>
            <a:r>
              <a:rPr lang="en-IN" sz="4400" dirty="0">
                <a:solidFill>
                  <a:schemeClr val="accent2">
                    <a:lumMod val="75000"/>
                  </a:schemeClr>
                </a:solidFill>
              </a:rPr>
              <a:t>and</a:t>
            </a:r>
            <a:r>
              <a:rPr lang="en-IN" sz="4400" dirty="0"/>
              <a:t> </a:t>
            </a:r>
            <a:r>
              <a:rPr lang="en-IN" sz="4400" dirty="0">
                <a:solidFill>
                  <a:schemeClr val="accent2">
                    <a:lumMod val="75000"/>
                  </a:schemeClr>
                </a:solidFill>
              </a:rPr>
              <a:t>Document</a:t>
            </a:r>
            <a:r>
              <a:rPr lang="en-IN" sz="4400" dirty="0"/>
              <a:t> </a:t>
            </a:r>
            <a:r>
              <a:rPr lang="en-IN" sz="4400" dirty="0">
                <a:solidFill>
                  <a:schemeClr val="accent2">
                    <a:lumMod val="75000"/>
                  </a:schemeClr>
                </a:solidFill>
              </a:rPr>
              <a:t>Registration</a:t>
            </a:r>
          </a:p>
        </p:txBody>
      </p:sp>
      <p:sp>
        <p:nvSpPr>
          <p:cNvPr id="3" name="TextBox 2">
            <a:extLst>
              <a:ext uri="{FF2B5EF4-FFF2-40B4-BE49-F238E27FC236}">
                <a16:creationId xmlns:a16="http://schemas.microsoft.com/office/drawing/2014/main" id="{FDF2B245-2D98-4FE7-9A11-D23C5856096A}"/>
              </a:ext>
            </a:extLst>
          </p:cNvPr>
          <p:cNvSpPr txBox="1"/>
          <p:nvPr/>
        </p:nvSpPr>
        <p:spPr>
          <a:xfrm>
            <a:off x="95534" y="1091821"/>
            <a:ext cx="11928144" cy="5078313"/>
          </a:xfrm>
          <a:prstGeom prst="rect">
            <a:avLst/>
          </a:prstGeom>
          <a:noFill/>
        </p:spPr>
        <p:txBody>
          <a:bodyPr wrap="square" rtlCol="0">
            <a:spAutoFit/>
          </a:bodyPr>
          <a:lstStyle/>
          <a:p>
            <a:r>
              <a:rPr lang="en-IN" dirty="0"/>
              <a:t> </a:t>
            </a:r>
          </a:p>
          <a:p>
            <a:pPr marL="285750" indent="-285750">
              <a:buFont typeface="Arial" panose="020B0604020202020204" pitchFamily="34" charset="0"/>
              <a:buChar char="•"/>
            </a:pPr>
            <a:r>
              <a:rPr lang="en-IN" dirty="0"/>
              <a:t> </a:t>
            </a:r>
            <a:r>
              <a:rPr lang="en-IN" sz="2400" b="1" dirty="0">
                <a:solidFill>
                  <a:schemeClr val="accent6">
                    <a:lumMod val="50000"/>
                  </a:schemeClr>
                </a:solidFill>
                <a:latin typeface="Proxinoma"/>
              </a:rPr>
              <a:t>E-stamps, available through the Registration and Stamps Department of Telangana's website, are digital substitutes for traditional paper stamps.</a:t>
            </a:r>
            <a:br>
              <a:rPr lang="en-IN" sz="2400" b="1" dirty="0">
                <a:solidFill>
                  <a:schemeClr val="accent6">
                    <a:lumMod val="50000"/>
                  </a:schemeClr>
                </a:solidFill>
                <a:latin typeface="Proxinoma"/>
              </a:rPr>
            </a:br>
            <a:endParaRPr lang="en-IN" sz="2400" b="1" dirty="0">
              <a:solidFill>
                <a:schemeClr val="accent6">
                  <a:lumMod val="50000"/>
                </a:schemeClr>
              </a:solidFill>
              <a:latin typeface="Proxinoma"/>
            </a:endParaRPr>
          </a:p>
          <a:p>
            <a:pPr marL="285750" indent="-285750">
              <a:buFont typeface="Arial" panose="020B0604020202020204" pitchFamily="34" charset="0"/>
              <a:buChar char="•"/>
            </a:pPr>
            <a:r>
              <a:rPr lang="en-IN" sz="2400" b="1" dirty="0">
                <a:solidFill>
                  <a:schemeClr val="accent6">
                    <a:lumMod val="50000"/>
                  </a:schemeClr>
                </a:solidFill>
                <a:latin typeface="Proxinoma"/>
              </a:rPr>
              <a:t>. E-stamps are essential for paying stamp duty, a government tax applicable to various transactions involving property .</a:t>
            </a:r>
            <a:br>
              <a:rPr lang="en-IN" sz="2400" b="1" dirty="0">
                <a:solidFill>
                  <a:schemeClr val="accent6">
                    <a:lumMod val="50000"/>
                  </a:schemeClr>
                </a:solidFill>
                <a:latin typeface="Proxinoma"/>
              </a:rPr>
            </a:br>
            <a:endParaRPr lang="en-IN" sz="2400" b="1" dirty="0">
              <a:solidFill>
                <a:schemeClr val="accent6">
                  <a:lumMod val="50000"/>
                </a:schemeClr>
              </a:solidFill>
              <a:latin typeface="Proxinoma"/>
            </a:endParaRPr>
          </a:p>
          <a:p>
            <a:pPr marL="285750" indent="-285750">
              <a:buFont typeface="Arial" panose="020B0604020202020204" pitchFamily="34" charset="0"/>
              <a:buChar char="•"/>
            </a:pPr>
            <a:r>
              <a:rPr lang="en-IN" sz="2400" b="1" dirty="0">
                <a:solidFill>
                  <a:schemeClr val="accent6">
                    <a:lumMod val="50000"/>
                  </a:schemeClr>
                </a:solidFill>
                <a:latin typeface="Proxinoma"/>
              </a:rPr>
              <a:t>Document registration, a process carried out through the Registration and Stamps Department, involves recording information in official records to establish the legal validity and authenticity of a document while preventing fraud and forgery.</a:t>
            </a:r>
            <a:br>
              <a:rPr lang="en-IN" sz="2400" b="1" dirty="0">
                <a:solidFill>
                  <a:schemeClr val="accent6">
                    <a:lumMod val="50000"/>
                  </a:schemeClr>
                </a:solidFill>
                <a:latin typeface="Proxinoma"/>
              </a:rPr>
            </a:br>
            <a:endParaRPr lang="en-IN" sz="2400" b="1" dirty="0">
              <a:solidFill>
                <a:schemeClr val="accent6">
                  <a:lumMod val="50000"/>
                </a:schemeClr>
              </a:solidFill>
              <a:latin typeface="Proxinoma"/>
            </a:endParaRPr>
          </a:p>
          <a:p>
            <a:pPr marL="285750" indent="-285750">
              <a:buFont typeface="Arial" panose="020B0604020202020204" pitchFamily="34" charset="0"/>
              <a:buChar char="•"/>
            </a:pPr>
            <a:r>
              <a:rPr lang="en-IN" sz="2400" b="1" dirty="0">
                <a:solidFill>
                  <a:schemeClr val="accent6">
                    <a:lumMod val="50000"/>
                  </a:schemeClr>
                </a:solidFill>
                <a:latin typeface="Proxinoma"/>
              </a:rPr>
              <a:t>Different types of documents, including sale deeds, gift deeds, mortgage deeds, lease deeds, and release deeds, require registration to ensure their legal recognition.</a:t>
            </a:r>
          </a:p>
          <a:p>
            <a:endParaRPr lang="en-IN" dirty="0"/>
          </a:p>
        </p:txBody>
      </p:sp>
    </p:spTree>
    <p:extLst>
      <p:ext uri="{BB962C8B-B14F-4D97-AF65-F5344CB8AC3E}">
        <p14:creationId xmlns:p14="http://schemas.microsoft.com/office/powerpoint/2010/main" val="323561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A719FC-4DDD-4FDC-B857-E756C3E538CE}"/>
              </a:ext>
            </a:extLst>
          </p:cNvPr>
          <p:cNvSpPr/>
          <p:nvPr/>
        </p:nvSpPr>
        <p:spPr>
          <a:xfrm>
            <a:off x="5041416" y="143225"/>
            <a:ext cx="2058320" cy="369332"/>
          </a:xfrm>
          <a:prstGeom prst="rect">
            <a:avLst/>
          </a:prstGeom>
        </p:spPr>
        <p:txBody>
          <a:bodyPr wrap="none">
            <a:spAutoFit/>
          </a:bodyPr>
          <a:lstStyle/>
          <a:p>
            <a:r>
              <a:rPr lang="en-IN" b="1" dirty="0">
                <a:solidFill>
                  <a:schemeClr val="accent2">
                    <a:lumMod val="75000"/>
                  </a:schemeClr>
                </a:solidFill>
              </a:rPr>
              <a:t>E</a:t>
            </a:r>
            <a:r>
              <a:rPr lang="en-IN" b="1" dirty="0"/>
              <a:t> </a:t>
            </a:r>
            <a:r>
              <a:rPr lang="en-IN" b="1" dirty="0">
                <a:solidFill>
                  <a:schemeClr val="accent2">
                    <a:lumMod val="75000"/>
                  </a:schemeClr>
                </a:solidFill>
              </a:rPr>
              <a:t>Stamp Dashboard</a:t>
            </a:r>
          </a:p>
        </p:txBody>
      </p:sp>
      <p:pic>
        <p:nvPicPr>
          <p:cNvPr id="3" name="Picture 2">
            <a:extLst>
              <a:ext uri="{FF2B5EF4-FFF2-40B4-BE49-F238E27FC236}">
                <a16:creationId xmlns:a16="http://schemas.microsoft.com/office/drawing/2014/main" id="{CB263998-B546-469B-9C7F-140FC9042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05" y="512557"/>
            <a:ext cx="10185054" cy="5761243"/>
          </a:xfrm>
          <a:prstGeom prst="rect">
            <a:avLst/>
          </a:prstGeom>
        </p:spPr>
      </p:pic>
    </p:spTree>
    <p:extLst>
      <p:ext uri="{BB962C8B-B14F-4D97-AF65-F5344CB8AC3E}">
        <p14:creationId xmlns:p14="http://schemas.microsoft.com/office/powerpoint/2010/main" val="322762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A82C84-BDCD-4584-A198-3481E10767E8}"/>
              </a:ext>
            </a:extLst>
          </p:cNvPr>
          <p:cNvSpPr/>
          <p:nvPr/>
        </p:nvSpPr>
        <p:spPr>
          <a:xfrm>
            <a:off x="4389988" y="115515"/>
            <a:ext cx="3468770" cy="369332"/>
          </a:xfrm>
          <a:prstGeom prst="rect">
            <a:avLst/>
          </a:prstGeom>
        </p:spPr>
        <p:txBody>
          <a:bodyPr wrap="none">
            <a:spAutoFit/>
          </a:bodyPr>
          <a:lstStyle/>
          <a:p>
            <a:r>
              <a:rPr lang="en-IN" b="1" dirty="0">
                <a:solidFill>
                  <a:schemeClr val="accent2">
                    <a:lumMod val="75000"/>
                  </a:schemeClr>
                </a:solidFill>
              </a:rPr>
              <a:t>Document Registration Dashboard</a:t>
            </a:r>
          </a:p>
        </p:txBody>
      </p:sp>
      <p:pic>
        <p:nvPicPr>
          <p:cNvPr id="11" name="Picture 10">
            <a:extLst>
              <a:ext uri="{FF2B5EF4-FFF2-40B4-BE49-F238E27FC236}">
                <a16:creationId xmlns:a16="http://schemas.microsoft.com/office/drawing/2014/main" id="{5A79AFA5-E8A0-41B0-B573-1280ABDAD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475" y="516748"/>
            <a:ext cx="11217050" cy="6341252"/>
          </a:xfrm>
          <a:prstGeom prst="rect">
            <a:avLst/>
          </a:prstGeom>
        </p:spPr>
      </p:pic>
    </p:spTree>
    <p:extLst>
      <p:ext uri="{BB962C8B-B14F-4D97-AF65-F5344CB8AC3E}">
        <p14:creationId xmlns:p14="http://schemas.microsoft.com/office/powerpoint/2010/main" val="95526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969ABE-882F-4BE6-8DD8-61C0460215F3}"/>
              </a:ext>
            </a:extLst>
          </p:cNvPr>
          <p:cNvSpPr txBox="1"/>
          <p:nvPr/>
        </p:nvSpPr>
        <p:spPr>
          <a:xfrm>
            <a:off x="120073" y="92364"/>
            <a:ext cx="11877963" cy="923330"/>
          </a:xfrm>
          <a:prstGeom prst="rect">
            <a:avLst/>
          </a:prstGeom>
          <a:noFill/>
        </p:spPr>
        <p:txBody>
          <a:bodyPr wrap="square" rtlCol="0">
            <a:spAutoFit/>
          </a:bodyPr>
          <a:lstStyle/>
          <a:p>
            <a:r>
              <a:rPr lang="en-IN" dirty="0">
                <a:latin typeface="Proxinoma"/>
              </a:rPr>
              <a:t>1.</a:t>
            </a:r>
            <a:r>
              <a:rPr lang="en-US" dirty="0">
                <a:latin typeface="Proxinoma"/>
              </a:rPr>
              <a:t>How does the revenue generated from document registration vary across districts in Telangana?</a:t>
            </a:r>
          </a:p>
          <a:p>
            <a:r>
              <a:rPr lang="en-US" dirty="0">
                <a:latin typeface="Proxinoma"/>
              </a:rPr>
              <a:t> List down the top 5 districts that showed the highest document registration revenue growth between FY 2019 and 2022. </a:t>
            </a:r>
          </a:p>
          <a:p>
            <a:endParaRPr lang="en-IN" dirty="0">
              <a:latin typeface="Proxinoma"/>
            </a:endParaRPr>
          </a:p>
        </p:txBody>
      </p:sp>
      <p:sp>
        <p:nvSpPr>
          <p:cNvPr id="6" name="Rectangle 5">
            <a:extLst>
              <a:ext uri="{FF2B5EF4-FFF2-40B4-BE49-F238E27FC236}">
                <a16:creationId xmlns:a16="http://schemas.microsoft.com/office/drawing/2014/main" id="{2115DF0D-1767-4870-A037-DA8B05EA7953}"/>
              </a:ext>
            </a:extLst>
          </p:cNvPr>
          <p:cNvSpPr/>
          <p:nvPr/>
        </p:nvSpPr>
        <p:spPr>
          <a:xfrm>
            <a:off x="120073" y="4880370"/>
            <a:ext cx="11697074" cy="2185214"/>
          </a:xfrm>
          <a:prstGeom prst="rect">
            <a:avLst/>
          </a:prstGeom>
        </p:spPr>
        <p:txBody>
          <a:bodyPr wrap="square">
            <a:spAutoFit/>
          </a:bodyPr>
          <a:lstStyle/>
          <a:p>
            <a:r>
              <a:rPr lang="en-IN" sz="2800" b="1" u="sng" dirty="0"/>
              <a:t>Insight</a:t>
            </a:r>
            <a:r>
              <a:rPr lang="en-IN" sz="2800" b="1" dirty="0"/>
              <a:t>:</a:t>
            </a:r>
            <a:endParaRPr lang="en-IN" sz="2800" b="1" dirty="0">
              <a:latin typeface="Proxinoma"/>
            </a:endParaRPr>
          </a:p>
          <a:p>
            <a:pPr marL="285750" indent="-285750" algn="just">
              <a:buFont typeface="Arial" panose="020B0604020202020204" pitchFamily="34" charset="0"/>
              <a:buChar char="•"/>
            </a:pPr>
            <a:r>
              <a:rPr lang="en-IN" b="1" dirty="0">
                <a:solidFill>
                  <a:schemeClr val="accent6">
                    <a:lumMod val="50000"/>
                  </a:schemeClr>
                </a:solidFill>
                <a:latin typeface="Proxinoma"/>
              </a:rPr>
              <a:t>Three districts - Rangareddy, Medchal-Malkajgiri, and Hyderabad - make up 71% of E Stamp revenue in the Hyderabad metropolitan region.</a:t>
            </a:r>
          </a:p>
          <a:p>
            <a:pPr marL="342900" indent="-342900" algn="just">
              <a:buFont typeface="Arial" panose="020B0604020202020204" pitchFamily="34" charset="0"/>
              <a:buChar char="•"/>
            </a:pPr>
            <a:r>
              <a:rPr lang="en-IN" b="1" dirty="0">
                <a:solidFill>
                  <a:schemeClr val="accent6">
                    <a:lumMod val="50000"/>
                  </a:schemeClr>
                </a:solidFill>
                <a:latin typeface="Proxinoma"/>
              </a:rPr>
              <a:t>From 2019 to 2022, five districts, including Medchal-Malkajgiri, Karimnagar, Mancherial, Mulugu, and Adilabad, have seen substantial revenue growth. Urban districts show more city-centre property transactions, while rural areas benefit from increased agricultural and rural property transactions.</a:t>
            </a:r>
          </a:p>
          <a:p>
            <a:pPr marL="457200" indent="-45720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B03EE9B7-3C0F-464A-9100-404C4BBE38E5}"/>
              </a:ext>
            </a:extLst>
          </p:cNvPr>
          <p:cNvPicPr>
            <a:picLocks noChangeAspect="1"/>
          </p:cNvPicPr>
          <p:nvPr/>
        </p:nvPicPr>
        <p:blipFill rotWithShape="1">
          <a:blip r:embed="rId2">
            <a:extLst>
              <a:ext uri="{28A0092B-C50C-407E-A947-70E740481C1C}">
                <a14:useLocalDpi xmlns:a14="http://schemas.microsoft.com/office/drawing/2010/main" val="0"/>
              </a:ext>
            </a:extLst>
          </a:blip>
          <a:srcRect l="1911" t="2385"/>
          <a:stretch/>
        </p:blipFill>
        <p:spPr>
          <a:xfrm>
            <a:off x="517094" y="1015694"/>
            <a:ext cx="4440310" cy="3808796"/>
          </a:xfrm>
          <a:prstGeom prst="rect">
            <a:avLst/>
          </a:prstGeom>
        </p:spPr>
      </p:pic>
      <p:pic>
        <p:nvPicPr>
          <p:cNvPr id="11" name="Picture 10">
            <a:extLst>
              <a:ext uri="{FF2B5EF4-FFF2-40B4-BE49-F238E27FC236}">
                <a16:creationId xmlns:a16="http://schemas.microsoft.com/office/drawing/2014/main" id="{8D8F1A11-80B0-461E-AFEF-468428BF1CF9}"/>
              </a:ext>
            </a:extLst>
          </p:cNvPr>
          <p:cNvPicPr>
            <a:picLocks noChangeAspect="1"/>
          </p:cNvPicPr>
          <p:nvPr/>
        </p:nvPicPr>
        <p:blipFill rotWithShape="1">
          <a:blip r:embed="rId3">
            <a:extLst>
              <a:ext uri="{28A0092B-C50C-407E-A947-70E740481C1C}">
                <a14:useLocalDpi xmlns:a14="http://schemas.microsoft.com/office/drawing/2010/main" val="0"/>
              </a:ext>
            </a:extLst>
          </a:blip>
          <a:srcRect l="4253" t="5009" r="3615" b="11059"/>
          <a:stretch/>
        </p:blipFill>
        <p:spPr>
          <a:xfrm>
            <a:off x="5806929" y="1015694"/>
            <a:ext cx="5978945" cy="3704954"/>
          </a:xfrm>
          <a:prstGeom prst="rect">
            <a:avLst/>
          </a:prstGeom>
        </p:spPr>
      </p:pic>
    </p:spTree>
    <p:extLst>
      <p:ext uri="{BB962C8B-B14F-4D97-AF65-F5344CB8AC3E}">
        <p14:creationId xmlns:p14="http://schemas.microsoft.com/office/powerpoint/2010/main" val="213869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1FB298-CB2C-4014-9262-8A5A6CE3E12E}"/>
              </a:ext>
            </a:extLst>
          </p:cNvPr>
          <p:cNvSpPr txBox="1"/>
          <p:nvPr/>
        </p:nvSpPr>
        <p:spPr>
          <a:xfrm>
            <a:off x="45720" y="111760"/>
            <a:ext cx="12100560" cy="1200329"/>
          </a:xfrm>
          <a:prstGeom prst="rect">
            <a:avLst/>
          </a:prstGeom>
          <a:noFill/>
        </p:spPr>
        <p:txBody>
          <a:bodyPr wrap="square" rtlCol="0">
            <a:spAutoFit/>
          </a:bodyPr>
          <a:lstStyle/>
          <a:p>
            <a:r>
              <a:rPr lang="en-US" dirty="0">
                <a:latin typeface="Proxinoma"/>
              </a:rPr>
              <a:t>2.How does the revenue generated from document registration compare to the revenue generated from e-stamp challans across districts? </a:t>
            </a:r>
          </a:p>
          <a:p>
            <a:r>
              <a:rPr lang="en-US" dirty="0">
                <a:latin typeface="Proxinoma"/>
              </a:rPr>
              <a:t>List down the top 5 districts where e-stamps revenue contributes significantly more to the revenue than the documents in FY 2022? </a:t>
            </a:r>
          </a:p>
        </p:txBody>
      </p:sp>
      <p:sp>
        <p:nvSpPr>
          <p:cNvPr id="5" name="TextBox 4">
            <a:extLst>
              <a:ext uri="{FF2B5EF4-FFF2-40B4-BE49-F238E27FC236}">
                <a16:creationId xmlns:a16="http://schemas.microsoft.com/office/drawing/2014/main" id="{9C78970B-D6E9-4CEB-813B-031DA551ABD5}"/>
              </a:ext>
            </a:extLst>
          </p:cNvPr>
          <p:cNvSpPr txBox="1"/>
          <p:nvPr/>
        </p:nvSpPr>
        <p:spPr>
          <a:xfrm>
            <a:off x="121920" y="4683760"/>
            <a:ext cx="12024360" cy="2123658"/>
          </a:xfrm>
          <a:prstGeom prst="rect">
            <a:avLst/>
          </a:prstGeom>
          <a:noFill/>
        </p:spPr>
        <p:txBody>
          <a:bodyPr wrap="square" rtlCol="0">
            <a:spAutoFit/>
          </a:bodyPr>
          <a:lstStyle/>
          <a:p>
            <a:r>
              <a:rPr lang="en-IN" sz="2400" b="1" u="sng" dirty="0"/>
              <a:t>Insights</a:t>
            </a:r>
            <a:r>
              <a:rPr lang="en-IN" sz="2400" b="1" dirty="0"/>
              <a:t>:</a:t>
            </a:r>
          </a:p>
          <a:p>
            <a:pPr marL="285750" indent="-285750">
              <a:buFont typeface="Arial" panose="020B0604020202020204" pitchFamily="34" charset="0"/>
              <a:buChar char="•"/>
            </a:pPr>
            <a:r>
              <a:rPr lang="en-US" b="1" dirty="0">
                <a:latin typeface="Proxinoma"/>
              </a:rPr>
              <a:t> </a:t>
            </a:r>
            <a:r>
              <a:rPr lang="en-US" b="1" dirty="0">
                <a:solidFill>
                  <a:schemeClr val="accent6">
                    <a:lumMod val="50000"/>
                  </a:schemeClr>
                </a:solidFill>
                <a:latin typeface="Proxinoma"/>
              </a:rPr>
              <a:t>Several districts in Telangana, including </a:t>
            </a:r>
            <a:r>
              <a:rPr lang="en-US" b="1" dirty="0" err="1">
                <a:solidFill>
                  <a:schemeClr val="accent6">
                    <a:lumMod val="50000"/>
                  </a:schemeClr>
                </a:solidFill>
                <a:latin typeface="Proxinoma"/>
              </a:rPr>
              <a:t>Rangareddy</a:t>
            </a:r>
            <a:r>
              <a:rPr lang="en-US" b="1" dirty="0">
                <a:solidFill>
                  <a:schemeClr val="accent6">
                    <a:lumMod val="50000"/>
                  </a:schemeClr>
                </a:solidFill>
                <a:latin typeface="Proxinoma"/>
              </a:rPr>
              <a:t>, Hyderabad, Khammam, </a:t>
            </a:r>
            <a:r>
              <a:rPr lang="en-US" b="1" dirty="0" err="1">
                <a:solidFill>
                  <a:schemeClr val="accent6">
                    <a:lumMod val="50000"/>
                  </a:schemeClr>
                </a:solidFill>
                <a:latin typeface="Proxinoma"/>
              </a:rPr>
              <a:t>Hanumakonda</a:t>
            </a:r>
            <a:r>
              <a:rPr lang="en-US" b="1" dirty="0">
                <a:solidFill>
                  <a:schemeClr val="accent6">
                    <a:lumMod val="50000"/>
                  </a:schemeClr>
                </a:solidFill>
                <a:latin typeface="Proxinoma"/>
              </a:rPr>
              <a:t>, and </a:t>
            </a:r>
            <a:r>
              <a:rPr lang="en-US" b="1" dirty="0" err="1">
                <a:solidFill>
                  <a:schemeClr val="accent6">
                    <a:lumMod val="50000"/>
                  </a:schemeClr>
                </a:solidFill>
                <a:latin typeface="Proxinoma"/>
              </a:rPr>
              <a:t>Yadadri</a:t>
            </a:r>
            <a:r>
              <a:rPr lang="en-US" b="1" dirty="0">
                <a:solidFill>
                  <a:schemeClr val="accent6">
                    <a:lumMod val="50000"/>
                  </a:schemeClr>
                </a:solidFill>
                <a:latin typeface="Proxinoma"/>
              </a:rPr>
              <a:t> </a:t>
            </a:r>
            <a:r>
              <a:rPr lang="en-US" b="1" dirty="0" err="1">
                <a:solidFill>
                  <a:schemeClr val="accent6">
                    <a:lumMod val="50000"/>
                  </a:schemeClr>
                </a:solidFill>
                <a:latin typeface="Proxinoma"/>
              </a:rPr>
              <a:t>Bhuvanagiri</a:t>
            </a:r>
            <a:r>
              <a:rPr lang="en-US" b="1" dirty="0">
                <a:solidFill>
                  <a:schemeClr val="accent6">
                    <a:lumMod val="50000"/>
                  </a:schemeClr>
                </a:solidFill>
                <a:latin typeface="Proxinoma"/>
              </a:rPr>
              <a:t>, now generate more revenue from E Stamps than traditional document registration, indicating a shift towards digital transactions.</a:t>
            </a:r>
          </a:p>
          <a:p>
            <a:pPr marL="285750" indent="-285750">
              <a:buFont typeface="Arial" panose="020B0604020202020204" pitchFamily="34" charset="0"/>
              <a:buChar char="•"/>
            </a:pPr>
            <a:r>
              <a:rPr lang="en-US" b="1" dirty="0">
                <a:solidFill>
                  <a:schemeClr val="accent6">
                    <a:lumMod val="50000"/>
                  </a:schemeClr>
                </a:solidFill>
                <a:latin typeface="Proxinoma"/>
              </a:rPr>
              <a:t>The growing popularity of E-stamps in these districts can be attributed to their convenience, transparency, and alignment with digitalization trends, driven by urbanization and increased property transactions in both urban and rural areas.</a:t>
            </a:r>
            <a:endParaRPr lang="en-IN" b="1" dirty="0">
              <a:solidFill>
                <a:schemeClr val="accent6">
                  <a:lumMod val="50000"/>
                </a:schemeClr>
              </a:solidFill>
              <a:latin typeface="Proxinoma"/>
            </a:endParaRPr>
          </a:p>
          <a:p>
            <a:pPr marL="285750" indent="-285750">
              <a:buFont typeface="Arial" panose="020B0604020202020204" pitchFamily="34" charset="0"/>
              <a:buChar char="•"/>
            </a:pPr>
            <a:endParaRPr lang="en-IN" dirty="0"/>
          </a:p>
        </p:txBody>
      </p:sp>
      <p:pic>
        <p:nvPicPr>
          <p:cNvPr id="7" name="Picture 6">
            <a:extLst>
              <a:ext uri="{FF2B5EF4-FFF2-40B4-BE49-F238E27FC236}">
                <a16:creationId xmlns:a16="http://schemas.microsoft.com/office/drawing/2014/main" id="{3DC7D8AF-9657-4515-BD30-21BBFEA9E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043" y="1103744"/>
            <a:ext cx="8541157" cy="3788361"/>
          </a:xfrm>
          <a:prstGeom prst="rect">
            <a:avLst/>
          </a:prstGeom>
        </p:spPr>
      </p:pic>
    </p:spTree>
    <p:extLst>
      <p:ext uri="{BB962C8B-B14F-4D97-AF65-F5344CB8AC3E}">
        <p14:creationId xmlns:p14="http://schemas.microsoft.com/office/powerpoint/2010/main" val="2602565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1554</TotalTime>
  <Words>2437</Words>
  <Application>Microsoft Office PowerPoint</Application>
  <PresentationFormat>Widescreen</PresentationFormat>
  <Paragraphs>195</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Proxinoma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FNU LNU</dc:creator>
  <cp:lastModifiedBy>FNU LNU</cp:lastModifiedBy>
  <cp:revision>65</cp:revision>
  <dcterms:created xsi:type="dcterms:W3CDTF">2023-09-30T18:19:27Z</dcterms:created>
  <dcterms:modified xsi:type="dcterms:W3CDTF">2023-10-02T06:27:43Z</dcterms:modified>
</cp:coreProperties>
</file>